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87" r:id="rId3"/>
    <p:sldId id="286" r:id="rId4"/>
    <p:sldId id="293" r:id="rId5"/>
    <p:sldId id="294" r:id="rId6"/>
    <p:sldId id="295" r:id="rId7"/>
    <p:sldId id="296" r:id="rId8"/>
    <p:sldId id="297" r:id="rId9"/>
    <p:sldId id="275" r:id="rId10"/>
    <p:sldId id="298" r:id="rId11"/>
    <p:sldId id="288" r:id="rId12"/>
    <p:sldId id="292" r:id="rId13"/>
    <p:sldId id="291" r:id="rId14"/>
    <p:sldId id="299" r:id="rId15"/>
    <p:sldId id="300" r:id="rId16"/>
    <p:sldId id="302" r:id="rId17"/>
    <p:sldId id="304" r:id="rId18"/>
    <p:sldId id="305" r:id="rId19"/>
    <p:sldId id="301"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Lst>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85" d="100"/>
          <a:sy n="85" d="100"/>
        </p:scale>
        <p:origin x="76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4C83-CA51-4B4B-BAF0-C6018259613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ro-RO"/>
          </a:p>
        </p:txBody>
      </p:sp>
      <p:sp>
        <p:nvSpPr>
          <p:cNvPr id="3" name="Subtitle 2">
            <a:extLst>
              <a:ext uri="{FF2B5EF4-FFF2-40B4-BE49-F238E27FC236}">
                <a16:creationId xmlns:a16="http://schemas.microsoft.com/office/drawing/2014/main" id="{CF1CCE99-F633-4151-BE45-935B8C2FE93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68E8E355-CFCC-4BEC-A5C6-181E6D1566A1}"/>
              </a:ext>
            </a:extLst>
          </p:cNvPr>
          <p:cNvSpPr>
            <a:spLocks noGrp="1"/>
          </p:cNvSpPr>
          <p:nvPr>
            <p:ph type="dt" sz="half" idx="10"/>
          </p:nvPr>
        </p:nvSpPr>
        <p:spPr/>
        <p:txBody>
          <a:bodyPr/>
          <a:lstStyle/>
          <a:p>
            <a:fld id="{CC3B8E7D-264F-47E3-B9A7-E2336A193498}" type="datetimeFigureOut">
              <a:rPr lang="ro-RO" smtClean="0"/>
              <a:t>13.04.2021</a:t>
            </a:fld>
            <a:endParaRPr lang="ro-RO"/>
          </a:p>
        </p:txBody>
      </p:sp>
      <p:sp>
        <p:nvSpPr>
          <p:cNvPr id="5" name="Footer Placeholder 4">
            <a:extLst>
              <a:ext uri="{FF2B5EF4-FFF2-40B4-BE49-F238E27FC236}">
                <a16:creationId xmlns:a16="http://schemas.microsoft.com/office/drawing/2014/main" id="{EEC7BCDA-51D2-4B85-BD26-A0E0E466342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5AAF93DC-5919-4CDD-B7CF-C0FCC2A24F3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34832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145-9048-4E9C-996F-BFE9CFA99F95}"/>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1047A688-CE40-4AE1-A1B1-8F824654E1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9E3DAE1-E33A-481A-A29E-F7300E1D52AC}"/>
              </a:ext>
            </a:extLst>
          </p:cNvPr>
          <p:cNvSpPr>
            <a:spLocks noGrp="1"/>
          </p:cNvSpPr>
          <p:nvPr>
            <p:ph type="dt" sz="half" idx="10"/>
          </p:nvPr>
        </p:nvSpPr>
        <p:spPr/>
        <p:txBody>
          <a:bodyPr/>
          <a:lstStyle/>
          <a:p>
            <a:fld id="{CC3B8E7D-264F-47E3-B9A7-E2336A193498}" type="datetimeFigureOut">
              <a:rPr lang="ro-RO" smtClean="0"/>
              <a:t>13.04.2021</a:t>
            </a:fld>
            <a:endParaRPr lang="ro-RO"/>
          </a:p>
        </p:txBody>
      </p:sp>
      <p:sp>
        <p:nvSpPr>
          <p:cNvPr id="5" name="Footer Placeholder 4">
            <a:extLst>
              <a:ext uri="{FF2B5EF4-FFF2-40B4-BE49-F238E27FC236}">
                <a16:creationId xmlns:a16="http://schemas.microsoft.com/office/drawing/2014/main" id="{3E282651-814D-4FE2-8852-99F6B346FC50}"/>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9C9363A-6F89-47DA-8354-9565072D29A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092147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08CA29-708C-47B8-AC9D-A28F3D21AA50}"/>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458697A0-4AF0-47FB-9B7D-3FBFC99A919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FD5A536-9C2C-4674-ACE1-8BE3F8B7BF2F}"/>
              </a:ext>
            </a:extLst>
          </p:cNvPr>
          <p:cNvSpPr>
            <a:spLocks noGrp="1"/>
          </p:cNvSpPr>
          <p:nvPr>
            <p:ph type="dt" sz="half" idx="10"/>
          </p:nvPr>
        </p:nvSpPr>
        <p:spPr/>
        <p:txBody>
          <a:bodyPr/>
          <a:lstStyle/>
          <a:p>
            <a:fld id="{CC3B8E7D-264F-47E3-B9A7-E2336A193498}" type="datetimeFigureOut">
              <a:rPr lang="ro-RO" smtClean="0"/>
              <a:t>13.04.2021</a:t>
            </a:fld>
            <a:endParaRPr lang="ro-RO"/>
          </a:p>
        </p:txBody>
      </p:sp>
      <p:sp>
        <p:nvSpPr>
          <p:cNvPr id="5" name="Footer Placeholder 4">
            <a:extLst>
              <a:ext uri="{FF2B5EF4-FFF2-40B4-BE49-F238E27FC236}">
                <a16:creationId xmlns:a16="http://schemas.microsoft.com/office/drawing/2014/main" id="{0C40B5FA-8B00-4802-9B28-32AE40EFA7B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48665CC-220F-4AA0-9598-A422658FA7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355203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3853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5"/>
        <p:cNvGrpSpPr/>
        <p:nvPr/>
      </p:nvGrpSpPr>
      <p:grpSpPr>
        <a:xfrm>
          <a:off x="0" y="0"/>
          <a:ext cx="0" cy="0"/>
          <a:chOff x="0" y="0"/>
          <a:chExt cx="0" cy="0"/>
        </a:xfrm>
      </p:grpSpPr>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9151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8D07-C041-40A4-B64B-F22AC31F25D5}"/>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A66B1AA8-A4B3-41E7-A4F4-506388FA1E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A473BD39-85DE-403A-95E1-142777A0E6E6}"/>
              </a:ext>
            </a:extLst>
          </p:cNvPr>
          <p:cNvSpPr>
            <a:spLocks noGrp="1"/>
          </p:cNvSpPr>
          <p:nvPr>
            <p:ph type="dt" sz="half" idx="10"/>
          </p:nvPr>
        </p:nvSpPr>
        <p:spPr/>
        <p:txBody>
          <a:bodyPr/>
          <a:lstStyle/>
          <a:p>
            <a:fld id="{CC3B8E7D-264F-47E3-B9A7-E2336A193498}" type="datetimeFigureOut">
              <a:rPr lang="ro-RO" smtClean="0"/>
              <a:t>13.04.2021</a:t>
            </a:fld>
            <a:endParaRPr lang="ro-RO"/>
          </a:p>
        </p:txBody>
      </p:sp>
      <p:sp>
        <p:nvSpPr>
          <p:cNvPr id="5" name="Footer Placeholder 4">
            <a:extLst>
              <a:ext uri="{FF2B5EF4-FFF2-40B4-BE49-F238E27FC236}">
                <a16:creationId xmlns:a16="http://schemas.microsoft.com/office/drawing/2014/main" id="{11A6C719-464B-4551-89C3-4EF0731D436D}"/>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5A43EFAA-0353-4E48-B714-B2B66A0EEA3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812658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2E62A-EED3-47ED-B7A5-A57D5125D53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681A74A6-2ACC-4FE6-9C90-E3CA825C529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D20E5A-9824-45A1-886B-46344AF8452F}"/>
              </a:ext>
            </a:extLst>
          </p:cNvPr>
          <p:cNvSpPr>
            <a:spLocks noGrp="1"/>
          </p:cNvSpPr>
          <p:nvPr>
            <p:ph type="dt" sz="half" idx="10"/>
          </p:nvPr>
        </p:nvSpPr>
        <p:spPr/>
        <p:txBody>
          <a:bodyPr/>
          <a:lstStyle/>
          <a:p>
            <a:fld id="{CC3B8E7D-264F-47E3-B9A7-E2336A193498}" type="datetimeFigureOut">
              <a:rPr lang="ro-RO" smtClean="0"/>
              <a:t>13.04.2021</a:t>
            </a:fld>
            <a:endParaRPr lang="ro-RO"/>
          </a:p>
        </p:txBody>
      </p:sp>
      <p:sp>
        <p:nvSpPr>
          <p:cNvPr id="5" name="Footer Placeholder 4">
            <a:extLst>
              <a:ext uri="{FF2B5EF4-FFF2-40B4-BE49-F238E27FC236}">
                <a16:creationId xmlns:a16="http://schemas.microsoft.com/office/drawing/2014/main" id="{3621E8E2-2278-4561-9B4B-837997E54DD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FF30FA9F-32AA-48AE-9FEF-4479FB073A6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177873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8659-E861-4D95-AFEC-0D4F6036D3B8}"/>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BD78498F-841D-4923-B796-B0954FED767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07E26414-C134-4CEE-A1B1-05F08C5A809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4A400987-8303-49D5-A703-6C1C60D96583}"/>
              </a:ext>
            </a:extLst>
          </p:cNvPr>
          <p:cNvSpPr>
            <a:spLocks noGrp="1"/>
          </p:cNvSpPr>
          <p:nvPr>
            <p:ph type="dt" sz="half" idx="10"/>
          </p:nvPr>
        </p:nvSpPr>
        <p:spPr/>
        <p:txBody>
          <a:bodyPr/>
          <a:lstStyle/>
          <a:p>
            <a:fld id="{CC3B8E7D-264F-47E3-B9A7-E2336A193498}" type="datetimeFigureOut">
              <a:rPr lang="ro-RO" smtClean="0"/>
              <a:t>13.04.2021</a:t>
            </a:fld>
            <a:endParaRPr lang="ro-RO"/>
          </a:p>
        </p:txBody>
      </p:sp>
      <p:sp>
        <p:nvSpPr>
          <p:cNvPr id="6" name="Footer Placeholder 5">
            <a:extLst>
              <a:ext uri="{FF2B5EF4-FFF2-40B4-BE49-F238E27FC236}">
                <a16:creationId xmlns:a16="http://schemas.microsoft.com/office/drawing/2014/main" id="{541F59D2-91A5-49E0-9D43-CF43D6EEBFA4}"/>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9B7647BB-B5F0-4B23-8525-653AF5BC27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003071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0CAC-36FB-4356-8C95-1FD85DA08176}"/>
              </a:ext>
            </a:extLst>
          </p:cNvPr>
          <p:cNvSpPr>
            <a:spLocks noGrp="1"/>
          </p:cNvSpPr>
          <p:nvPr>
            <p:ph type="title"/>
          </p:nvPr>
        </p:nvSpPr>
        <p:spPr>
          <a:xfrm>
            <a:off x="629841" y="273844"/>
            <a:ext cx="7886700" cy="994172"/>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582199D0-C6AA-4F84-9769-0FE52B9F0E8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C32A8-771A-48BE-8916-50F31DD8D38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66871C1D-520E-4078-9536-876F4EBB4D3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7D35463-59E0-444F-9ED9-9EC7DA03122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A588D92E-C069-4EBC-AC07-EE45D55CAEB1}"/>
              </a:ext>
            </a:extLst>
          </p:cNvPr>
          <p:cNvSpPr>
            <a:spLocks noGrp="1"/>
          </p:cNvSpPr>
          <p:nvPr>
            <p:ph type="dt" sz="half" idx="10"/>
          </p:nvPr>
        </p:nvSpPr>
        <p:spPr/>
        <p:txBody>
          <a:bodyPr/>
          <a:lstStyle/>
          <a:p>
            <a:fld id="{CC3B8E7D-264F-47E3-B9A7-E2336A193498}" type="datetimeFigureOut">
              <a:rPr lang="ro-RO" smtClean="0"/>
              <a:t>13.04.2021</a:t>
            </a:fld>
            <a:endParaRPr lang="ro-RO"/>
          </a:p>
        </p:txBody>
      </p:sp>
      <p:sp>
        <p:nvSpPr>
          <p:cNvPr id="8" name="Footer Placeholder 7">
            <a:extLst>
              <a:ext uri="{FF2B5EF4-FFF2-40B4-BE49-F238E27FC236}">
                <a16:creationId xmlns:a16="http://schemas.microsoft.com/office/drawing/2014/main" id="{65579146-FCB0-4997-9F7E-AECA33CDAC60}"/>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3D85EDDF-432E-40A8-8361-C49CCD4A8C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8452955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E595-1E29-4DFC-9309-5E8C235264A9}"/>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8A290377-0E5C-42FC-ACD7-2C5AEA4B5288}"/>
              </a:ext>
            </a:extLst>
          </p:cNvPr>
          <p:cNvSpPr>
            <a:spLocks noGrp="1"/>
          </p:cNvSpPr>
          <p:nvPr>
            <p:ph type="dt" sz="half" idx="10"/>
          </p:nvPr>
        </p:nvSpPr>
        <p:spPr/>
        <p:txBody>
          <a:bodyPr/>
          <a:lstStyle/>
          <a:p>
            <a:fld id="{CC3B8E7D-264F-47E3-B9A7-E2336A193498}" type="datetimeFigureOut">
              <a:rPr lang="ro-RO" smtClean="0"/>
              <a:t>13.04.2021</a:t>
            </a:fld>
            <a:endParaRPr lang="ro-RO"/>
          </a:p>
        </p:txBody>
      </p:sp>
      <p:sp>
        <p:nvSpPr>
          <p:cNvPr id="4" name="Footer Placeholder 3">
            <a:extLst>
              <a:ext uri="{FF2B5EF4-FFF2-40B4-BE49-F238E27FC236}">
                <a16:creationId xmlns:a16="http://schemas.microsoft.com/office/drawing/2014/main" id="{A138177C-D152-4F19-B1F5-9210E80F30DB}"/>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37726B20-B250-4AFD-9ED5-857F2140A9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5476141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DC3500-88E2-439E-974D-4DDDD1C9C7CE}"/>
              </a:ext>
            </a:extLst>
          </p:cNvPr>
          <p:cNvSpPr>
            <a:spLocks noGrp="1"/>
          </p:cNvSpPr>
          <p:nvPr>
            <p:ph type="dt" sz="half" idx="10"/>
          </p:nvPr>
        </p:nvSpPr>
        <p:spPr/>
        <p:txBody>
          <a:bodyPr/>
          <a:lstStyle/>
          <a:p>
            <a:fld id="{CC3B8E7D-264F-47E3-B9A7-E2336A193498}" type="datetimeFigureOut">
              <a:rPr lang="ro-RO" smtClean="0"/>
              <a:t>13.04.2021</a:t>
            </a:fld>
            <a:endParaRPr lang="ro-RO"/>
          </a:p>
        </p:txBody>
      </p:sp>
      <p:sp>
        <p:nvSpPr>
          <p:cNvPr id="3" name="Footer Placeholder 2">
            <a:extLst>
              <a:ext uri="{FF2B5EF4-FFF2-40B4-BE49-F238E27FC236}">
                <a16:creationId xmlns:a16="http://schemas.microsoft.com/office/drawing/2014/main" id="{2F69A07E-E725-48FA-A293-8AE6351CB8B1}"/>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90239135-9FF8-4493-8178-45AF2CE9E31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64241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CDEF-B150-4D25-83BA-EC4A138FB6C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EC193A66-C47E-4F40-A4DA-3C410BCC906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DFBB36C4-1064-44A5-A43E-3D07CBE9F0E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0066DC8-3EE6-4125-ADBC-3B8C98D7DDD7}"/>
              </a:ext>
            </a:extLst>
          </p:cNvPr>
          <p:cNvSpPr>
            <a:spLocks noGrp="1"/>
          </p:cNvSpPr>
          <p:nvPr>
            <p:ph type="dt" sz="half" idx="10"/>
          </p:nvPr>
        </p:nvSpPr>
        <p:spPr/>
        <p:txBody>
          <a:bodyPr/>
          <a:lstStyle/>
          <a:p>
            <a:fld id="{CC3B8E7D-264F-47E3-B9A7-E2336A193498}" type="datetimeFigureOut">
              <a:rPr lang="ro-RO" smtClean="0"/>
              <a:t>13.04.2021</a:t>
            </a:fld>
            <a:endParaRPr lang="ro-RO"/>
          </a:p>
        </p:txBody>
      </p:sp>
      <p:sp>
        <p:nvSpPr>
          <p:cNvPr id="6" name="Footer Placeholder 5">
            <a:extLst>
              <a:ext uri="{FF2B5EF4-FFF2-40B4-BE49-F238E27FC236}">
                <a16:creationId xmlns:a16="http://schemas.microsoft.com/office/drawing/2014/main" id="{F8387100-640A-4893-BF27-484818CE1854}"/>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03D1289F-9DE6-4CA2-AA39-C9E34C9948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293716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044E3-A059-4A90-BC70-24571C7E0AC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64B2AB86-05E1-4BAA-94D9-9DF93F2FB75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o-RO"/>
          </a:p>
        </p:txBody>
      </p:sp>
      <p:sp>
        <p:nvSpPr>
          <p:cNvPr id="4" name="Text Placeholder 3">
            <a:extLst>
              <a:ext uri="{FF2B5EF4-FFF2-40B4-BE49-F238E27FC236}">
                <a16:creationId xmlns:a16="http://schemas.microsoft.com/office/drawing/2014/main" id="{A00895D1-A0C0-40F3-8433-030D23BF28E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51A0A2C-ECF6-4F32-A2D3-F7911DBCC61A}"/>
              </a:ext>
            </a:extLst>
          </p:cNvPr>
          <p:cNvSpPr>
            <a:spLocks noGrp="1"/>
          </p:cNvSpPr>
          <p:nvPr>
            <p:ph type="dt" sz="half" idx="10"/>
          </p:nvPr>
        </p:nvSpPr>
        <p:spPr/>
        <p:txBody>
          <a:bodyPr/>
          <a:lstStyle/>
          <a:p>
            <a:fld id="{CC3B8E7D-264F-47E3-B9A7-E2336A193498}" type="datetimeFigureOut">
              <a:rPr lang="ro-RO" smtClean="0"/>
              <a:t>13.04.2021</a:t>
            </a:fld>
            <a:endParaRPr lang="ro-RO"/>
          </a:p>
        </p:txBody>
      </p:sp>
      <p:sp>
        <p:nvSpPr>
          <p:cNvPr id="6" name="Footer Placeholder 5">
            <a:extLst>
              <a:ext uri="{FF2B5EF4-FFF2-40B4-BE49-F238E27FC236}">
                <a16:creationId xmlns:a16="http://schemas.microsoft.com/office/drawing/2014/main" id="{630E72DD-5BB4-480C-849E-089FC04EE2D4}"/>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4F2AADEE-F812-44B6-A656-0AAF826D68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044519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85D2C-7B2C-44BA-B92F-2F7DA12E38B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25E47A45-6E18-42C6-9E7C-89556C277D5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A95625C9-E2F7-4DB9-A811-AA18831B48CC}"/>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3B8E7D-264F-47E3-B9A7-E2336A193498}" type="datetimeFigureOut">
              <a:rPr lang="ro-RO" smtClean="0"/>
              <a:t>13.04.2021</a:t>
            </a:fld>
            <a:endParaRPr lang="ro-RO"/>
          </a:p>
        </p:txBody>
      </p:sp>
      <p:sp>
        <p:nvSpPr>
          <p:cNvPr id="5" name="Footer Placeholder 4">
            <a:extLst>
              <a:ext uri="{FF2B5EF4-FFF2-40B4-BE49-F238E27FC236}">
                <a16:creationId xmlns:a16="http://schemas.microsoft.com/office/drawing/2014/main" id="{6909B2A7-699B-4B61-92F1-A99DE986795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1A7ADCF7-6783-4A5E-9D31-B86ADFB2DB3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61594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o-R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ict.md/wp-content/uploads/2020/07/Ghid-Semna%CC%86tura-Electronica%CC%86-Final.pdf" TargetMode="External"/><Relationship Id="rId2" Type="http://schemas.openxmlformats.org/officeDocument/2006/relationships/hyperlink" Target="https://stisc.gov.md/sites/default/files/ghiduri/Ghid%20de%20utilizare%20MoldSign.pdf" TargetMode="External"/><Relationship Id="rId1" Type="http://schemas.openxmlformats.org/officeDocument/2006/relationships/slideLayout" Target="../slideLayouts/slideLayout12.xml"/><Relationship Id="rId5" Type="http://schemas.openxmlformats.org/officeDocument/2006/relationships/hyperlink" Target="https://www.moldcell.md/rom/semnatura-mobila" TargetMode="External"/><Relationship Id="rId4" Type="http://schemas.openxmlformats.org/officeDocument/2006/relationships/hyperlink" Target="https://www.orange.md/?p=1&amp;c=8&amp;sc=8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6"/>
        <p:cNvGrpSpPr/>
        <p:nvPr/>
      </p:nvGrpSpPr>
      <p:grpSpPr>
        <a:xfrm>
          <a:off x="0" y="0"/>
          <a:ext cx="0" cy="0"/>
          <a:chOff x="0" y="0"/>
          <a:chExt cx="0" cy="0"/>
        </a:xfrm>
      </p:grpSpPr>
      <p:sp>
        <p:nvSpPr>
          <p:cNvPr id="156" name="Rectangle 155">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9" name="Google Shape;279;p13"/>
          <p:cNvPicPr preferRelativeResize="0"/>
          <p:nvPr/>
        </p:nvPicPr>
        <p:blipFill rotWithShape="1">
          <a:blip r:embed="rId3">
            <a:alphaModFix/>
          </a:blip>
          <a:srcRect t="13924" r="3" b="13927"/>
          <a:stretch/>
        </p:blipFill>
        <p:spPr>
          <a:xfrm>
            <a:off x="3410952" y="-3"/>
            <a:ext cx="5733047" cy="2761053"/>
          </a:xfrm>
          <a:prstGeom prst="rect">
            <a:avLst/>
          </a:prstGeom>
          <a:noFill/>
        </p:spPr>
      </p:pic>
      <p:pic>
        <p:nvPicPr>
          <p:cNvPr id="6" name="Picture 5" descr="A picture containing drawing&#10;&#10;Description automatically generated">
            <a:extLst>
              <a:ext uri="{FF2B5EF4-FFF2-40B4-BE49-F238E27FC236}">
                <a16:creationId xmlns:a16="http://schemas.microsoft.com/office/drawing/2014/main" id="{3591BFBC-DD11-4D10-8A5F-CFB691C77731}"/>
              </a:ext>
            </a:extLst>
          </p:cNvPr>
          <p:cNvPicPr>
            <a:picLocks noChangeAspect="1"/>
          </p:cNvPicPr>
          <p:nvPr/>
        </p:nvPicPr>
        <p:blipFill rotWithShape="1">
          <a:blip r:embed="rId4">
            <a:extLst>
              <a:ext uri="{28A0092B-C50C-407E-A947-70E740481C1C}">
                <a14:useLocalDpi xmlns:a14="http://schemas.microsoft.com/office/drawing/2010/main" val="0"/>
              </a:ext>
            </a:extLst>
          </a:blip>
          <a:srcRect t="6618" r="3" b="14976"/>
          <a:stretch/>
        </p:blipFill>
        <p:spPr>
          <a:xfrm>
            <a:off x="3410953" y="2761056"/>
            <a:ext cx="5733047" cy="2382447"/>
          </a:xfrm>
          <a:prstGeom prst="rect">
            <a:avLst/>
          </a:prstGeom>
        </p:spPr>
      </p:pic>
      <p:sp>
        <p:nvSpPr>
          <p:cNvPr id="158" name="Rectangle 15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Google Shape;277;p13"/>
          <p:cNvSpPr txBox="1">
            <a:spLocks noGrp="1"/>
          </p:cNvSpPr>
          <p:nvPr>
            <p:ph type="ctrTitle"/>
          </p:nvPr>
        </p:nvSpPr>
        <p:spPr>
          <a:xfrm>
            <a:off x="628650" y="836414"/>
            <a:ext cx="4046934" cy="1790700"/>
          </a:xfrm>
          <a:prstGeom prst="rect">
            <a:avLst/>
          </a:prstGeom>
        </p:spPr>
        <p:txBody>
          <a:bodyPr spcFirstLastPara="1" lIns="91425" tIns="91425" rIns="91425" bIns="91425" anchorCtr="0">
            <a:normAutofit/>
          </a:bodyPr>
          <a:lstStyle/>
          <a:p>
            <a:pPr marL="0" lvl="0" indent="0" algn="l" rtl="0">
              <a:spcBef>
                <a:spcPts val="0"/>
              </a:spcBef>
              <a:spcAft>
                <a:spcPts val="0"/>
              </a:spcAft>
              <a:buNone/>
            </a:pPr>
            <a:r>
              <a:rPr lang="ro-RO" sz="3800">
                <a:solidFill>
                  <a:schemeClr val="bg1"/>
                </a:solidFill>
              </a:rPr>
              <a:t>Semnătura electronică</a:t>
            </a:r>
          </a:p>
        </p:txBody>
      </p:sp>
      <p:sp>
        <p:nvSpPr>
          <p:cNvPr id="278" name="Google Shape;278;p13"/>
          <p:cNvSpPr txBox="1">
            <a:spLocks noGrp="1"/>
          </p:cNvSpPr>
          <p:nvPr>
            <p:ph type="subTitle" idx="1"/>
          </p:nvPr>
        </p:nvSpPr>
        <p:spPr>
          <a:xfrm>
            <a:off x="628650" y="2926556"/>
            <a:ext cx="4046934" cy="1241821"/>
          </a:xfrm>
          <a:prstGeom prst="rect">
            <a:avLst/>
          </a:prstGeom>
        </p:spPr>
        <p:txBody>
          <a:bodyPr spcFirstLastPara="1" lIns="91425" tIns="91425" rIns="91425" bIns="91425" anchorCtr="0">
            <a:normAutofit/>
          </a:bodyPr>
          <a:lstStyle/>
          <a:p>
            <a:pPr marL="0" lvl="0" indent="0" algn="l" rtl="0">
              <a:spcBef>
                <a:spcPts val="0"/>
              </a:spcBef>
              <a:spcAft>
                <a:spcPts val="600"/>
              </a:spcAft>
              <a:buNone/>
            </a:pPr>
            <a:r>
              <a:rPr lang="ro-RO" sz="1500">
                <a:solidFill>
                  <a:schemeClr val="bg1"/>
                </a:solidFill>
              </a:rPr>
              <a:t>Isae Spînu</a:t>
            </a:r>
            <a:r>
              <a:rPr lang="pt-BR" sz="1500">
                <a:solidFill>
                  <a:schemeClr val="bg1"/>
                </a:solidFill>
              </a:rPr>
              <a:t>- </a:t>
            </a:r>
            <a:r>
              <a:rPr lang="ro-RO" sz="1500">
                <a:solidFill>
                  <a:schemeClr val="bg1"/>
                </a:solidFill>
              </a:rPr>
              <a:t>Șef direcție Digitalizare și Suport TI</a:t>
            </a:r>
            <a:endParaRPr lang="pt-BR" sz="1500">
              <a:solidFill>
                <a:schemeClr val="bg1"/>
              </a:solidFill>
            </a:endParaRPr>
          </a:p>
        </p:txBody>
      </p:sp>
      <p:cxnSp>
        <p:nvCxnSpPr>
          <p:cNvPr id="160" name="Straight Connector 15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2761056"/>
            <a:ext cx="85153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279"/>
                                        </p:tgtEl>
                                        <p:attrNameLst>
                                          <p:attrName>style.visibility</p:attrName>
                                        </p:attrNameLst>
                                      </p:cBhvr>
                                      <p:to>
                                        <p:strVal val="visible"/>
                                      </p:to>
                                    </p:set>
                                    <p:animEffect transition="in" filter="fade">
                                      <p:cBhvr>
                                        <p:cTn id="10" dur="700"/>
                                        <p:tgtEl>
                                          <p:spTgt spid="279"/>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278">
                                            <p:txEl>
                                              <p:pRg st="0" end="0"/>
                                            </p:txEl>
                                          </p:spTgt>
                                        </p:tgtEl>
                                        <p:attrNameLst>
                                          <p:attrName>style.visibility</p:attrName>
                                        </p:attrNameLst>
                                      </p:cBhvr>
                                      <p:to>
                                        <p:strVal val="visible"/>
                                      </p:to>
                                    </p:set>
                                    <p:animEffect transition="in" filter="fade">
                                      <p:cBhvr>
                                        <p:cTn id="13" dur="400"/>
                                        <p:tgtEl>
                                          <p:spTgt spid="278">
                                            <p:txEl>
                                              <p:pRg st="0" end="0"/>
                                            </p:txEl>
                                          </p:spTgt>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277"/>
                                        </p:tgtEl>
                                        <p:attrNameLst>
                                          <p:attrName>style.visibility</p:attrName>
                                        </p:attrNameLst>
                                      </p:cBhvr>
                                      <p:to>
                                        <p:strVal val="visible"/>
                                      </p:to>
                                    </p:set>
                                    <p:animEffect transition="in" filter="fade">
                                      <p:cBhvr>
                                        <p:cTn id="16" dur="4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P spid="27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E05EF951-3CB9-496B-A5A3-03C8C08ECE61}"/>
              </a:ext>
            </a:extLst>
          </p:cNvPr>
          <p:cNvPicPr>
            <a:picLocks noChangeAspect="1"/>
          </p:cNvPicPr>
          <p:nvPr/>
        </p:nvPicPr>
        <p:blipFill rotWithShape="1">
          <a:blip r:embed="rId2"/>
          <a:srcRect t="26767" b="11926"/>
          <a:stretch/>
        </p:blipFill>
        <p:spPr>
          <a:xfrm>
            <a:off x="20" y="10"/>
            <a:ext cx="9143979" cy="51434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7486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86EECD3-FE11-499C-83BF-B433CD7706BA}"/>
              </a:ext>
            </a:extLst>
          </p:cNvPr>
          <p:cNvSpPr>
            <a:spLocks noGrp="1"/>
          </p:cNvSpPr>
          <p:nvPr>
            <p:ph type="title"/>
          </p:nvPr>
        </p:nvSpPr>
        <p:spPr>
          <a:xfrm>
            <a:off x="532086" y="1435462"/>
            <a:ext cx="3153102" cy="1007066"/>
          </a:xfrm>
        </p:spPr>
        <p:txBody>
          <a:bodyPr vert="horz" lIns="91440" tIns="45720" rIns="91440" bIns="45720" rtlCol="0" anchor="ctr">
            <a:normAutofit/>
          </a:bodyPr>
          <a:lstStyle/>
          <a:p>
            <a:pPr algn="ctr" defTabSz="914400">
              <a:spcBef>
                <a:spcPct val="0"/>
              </a:spcBef>
            </a:pPr>
            <a:r>
              <a:rPr lang="en-US" sz="2700"/>
              <a:t>Semnătura electronică avansată </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250285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712A855-A548-42E7-A561-5C80DCA9F6B0}"/>
              </a:ext>
            </a:extLst>
          </p:cNvPr>
          <p:cNvSpPr>
            <a:spLocks noGrp="1"/>
          </p:cNvSpPr>
          <p:nvPr>
            <p:ph type="body" idx="1"/>
          </p:nvPr>
        </p:nvSpPr>
        <p:spPr>
          <a:xfrm>
            <a:off x="394137" y="2563179"/>
            <a:ext cx="3444765" cy="1964880"/>
          </a:xfrm>
        </p:spPr>
        <p:txBody>
          <a:bodyPr vert="horz" lIns="91440" tIns="45720" rIns="91440" bIns="45720" rtlCol="0" anchor="ctr">
            <a:normAutofit/>
          </a:bodyPr>
          <a:lstStyle/>
          <a:p>
            <a:pPr indent="-228600" defTabSz="914400">
              <a:spcAft>
                <a:spcPts val="600"/>
              </a:spcAft>
              <a:buFont typeface="Arial" panose="020B0604020202020204" pitchFamily="34" charset="0"/>
              <a:buChar char="•"/>
            </a:pPr>
            <a:r>
              <a:rPr lang="en-US" sz="1400"/>
              <a:t>Calificată </a:t>
            </a:r>
          </a:p>
          <a:p>
            <a:pPr indent="-228600" defTabSz="914400">
              <a:spcAft>
                <a:spcPts val="600"/>
              </a:spcAft>
              <a:buFont typeface="Arial" panose="020B0604020202020204" pitchFamily="34" charset="0"/>
              <a:buChar char="•"/>
            </a:pPr>
            <a:r>
              <a:rPr lang="en-US" sz="1400"/>
              <a:t>Necalificată</a:t>
            </a:r>
          </a:p>
          <a:p>
            <a:pPr indent="-228600" defTabSz="914400">
              <a:spcAft>
                <a:spcPts val="600"/>
              </a:spcAft>
              <a:buFont typeface="Arial" panose="020B0604020202020204" pitchFamily="34" charset="0"/>
              <a:buChar char="•"/>
            </a:pPr>
            <a:endParaRPr lang="en-US" sz="1400"/>
          </a:p>
        </p:txBody>
      </p:sp>
    </p:spTree>
    <p:extLst>
      <p:ext uri="{BB962C8B-B14F-4D97-AF65-F5344CB8AC3E}">
        <p14:creationId xmlns:p14="http://schemas.microsoft.com/office/powerpoint/2010/main" val="153779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tanding in front of a window&#10;&#10;Description automatically generated">
            <a:extLst>
              <a:ext uri="{FF2B5EF4-FFF2-40B4-BE49-F238E27FC236}">
                <a16:creationId xmlns:a16="http://schemas.microsoft.com/office/drawing/2014/main" id="{DCFE064C-213B-43A2-8B38-F96052B2BE35}"/>
              </a:ext>
            </a:extLst>
          </p:cNvPr>
          <p:cNvPicPr>
            <a:picLocks noChangeAspect="1"/>
          </p:cNvPicPr>
          <p:nvPr/>
        </p:nvPicPr>
        <p:blipFill rotWithShape="1">
          <a:blip r:embed="rId2"/>
          <a:srcRect t="12422" b="3308"/>
          <a:stretch/>
        </p:blipFill>
        <p:spPr>
          <a:xfrm>
            <a:off x="20" y="10"/>
            <a:ext cx="9143979" cy="51434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7486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19EEFB8-521D-49E7-A604-BC1D20A0CE51}"/>
              </a:ext>
            </a:extLst>
          </p:cNvPr>
          <p:cNvSpPr>
            <a:spLocks noGrp="1"/>
          </p:cNvSpPr>
          <p:nvPr>
            <p:ph type="title"/>
          </p:nvPr>
        </p:nvSpPr>
        <p:spPr>
          <a:xfrm>
            <a:off x="532086" y="1435462"/>
            <a:ext cx="3153102" cy="1007066"/>
          </a:xfrm>
        </p:spPr>
        <p:txBody>
          <a:bodyPr vert="horz" lIns="91440" tIns="45720" rIns="91440" bIns="45720" rtlCol="0" anchor="ctr">
            <a:normAutofit/>
          </a:bodyPr>
          <a:lstStyle/>
          <a:p>
            <a:pPr algn="ctr" defTabSz="914400">
              <a:spcBef>
                <a:spcPct val="0"/>
              </a:spcBef>
            </a:pPr>
            <a:r>
              <a:rPr lang="ro-RO" sz="1200" dirty="0"/>
              <a:t>SEMNĂTURA ELECTRONICĂ AVANSATĂ NECALIFICATĂ</a:t>
            </a:r>
            <a:endParaRPr lang="en-US" sz="2100" dirty="0"/>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250285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134C721-0F33-4440-8949-98D10E2B740F}"/>
              </a:ext>
            </a:extLst>
          </p:cNvPr>
          <p:cNvSpPr>
            <a:spLocks noGrp="1"/>
          </p:cNvSpPr>
          <p:nvPr>
            <p:ph type="body" idx="1"/>
          </p:nvPr>
        </p:nvSpPr>
        <p:spPr>
          <a:xfrm>
            <a:off x="394137" y="2563179"/>
            <a:ext cx="3444765" cy="1964880"/>
          </a:xfrm>
        </p:spPr>
        <p:txBody>
          <a:bodyPr vert="horz" lIns="91440" tIns="45720" rIns="91440" bIns="45720" rtlCol="0" anchor="ctr">
            <a:normAutofit/>
          </a:bodyPr>
          <a:lstStyle/>
          <a:p>
            <a:pPr indent="-228600" defTabSz="914400">
              <a:spcAft>
                <a:spcPts val="600"/>
              </a:spcAft>
              <a:buFont typeface="Arial" panose="020B0604020202020204" pitchFamily="34" charset="0"/>
              <a:buChar char="•"/>
            </a:pPr>
            <a:r>
              <a:rPr lang="ro-RO" sz="1100" dirty="0"/>
              <a:t>Semnătura electronică avansată necalificată este o semnătură electronică ce îndeplinește următoarele cerinţe: a) face trimitere exclusiv la semnatar; b) permite identificarea semnatarului; c) este creată prin mijloace controlate exclusiv de semnatar; d) este legată de datele la care se raportează, astfel încât orice modificare ulterioară a acestor date poate fi detectată.</a:t>
            </a:r>
            <a:endParaRPr lang="en-US" sz="1300" dirty="0"/>
          </a:p>
        </p:txBody>
      </p:sp>
    </p:spTree>
    <p:extLst>
      <p:ext uri="{BB962C8B-B14F-4D97-AF65-F5344CB8AC3E}">
        <p14:creationId xmlns:p14="http://schemas.microsoft.com/office/powerpoint/2010/main" val="379658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4E075-34C2-4043-923B-7E0DE83860AD}"/>
              </a:ext>
            </a:extLst>
          </p:cNvPr>
          <p:cNvSpPr>
            <a:spLocks noGrp="1"/>
          </p:cNvSpPr>
          <p:nvPr>
            <p:ph type="title"/>
          </p:nvPr>
        </p:nvSpPr>
        <p:spPr>
          <a:xfrm>
            <a:off x="483798" y="1097280"/>
            <a:ext cx="2847230" cy="2018211"/>
          </a:xfrm>
        </p:spPr>
        <p:txBody>
          <a:bodyPr vert="horz" lIns="91440" tIns="45720" rIns="91440" bIns="45720" rtlCol="0" anchor="t">
            <a:normAutofit/>
          </a:bodyPr>
          <a:lstStyle/>
          <a:p>
            <a:pPr defTabSz="914400">
              <a:spcBef>
                <a:spcPct val="0"/>
              </a:spcBef>
            </a:pPr>
            <a:r>
              <a:rPr lang="ro-RO" sz="3600" kern="1200" dirty="0">
                <a:solidFill>
                  <a:schemeClr val="tx1"/>
                </a:solidFill>
                <a:latin typeface="+mj-lt"/>
                <a:ea typeface="+mj-ea"/>
                <a:cs typeface="+mj-cs"/>
              </a:rPr>
              <a:t>Probațiunea</a:t>
            </a:r>
            <a:endParaRPr lang="en-US" sz="3600" kern="1200" dirty="0">
              <a:solidFill>
                <a:schemeClr val="tx1"/>
              </a:solidFill>
              <a:latin typeface="+mj-lt"/>
              <a:ea typeface="+mj-ea"/>
              <a:cs typeface="+mj-cs"/>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3311434"/>
            <a:ext cx="8986749" cy="1565846"/>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440871"/>
            <a:ext cx="4878975" cy="426175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0E7A515-798D-4821-857A-AD01270E320C}"/>
              </a:ext>
            </a:extLst>
          </p:cNvPr>
          <p:cNvSpPr>
            <a:spLocks noGrp="1"/>
          </p:cNvSpPr>
          <p:nvPr>
            <p:ph type="body" idx="1"/>
          </p:nvPr>
        </p:nvSpPr>
        <p:spPr>
          <a:xfrm>
            <a:off x="4242163" y="1097279"/>
            <a:ext cx="4156790" cy="3225335"/>
          </a:xfrm>
        </p:spPr>
        <p:txBody>
          <a:bodyPr vert="horz" lIns="91440" tIns="45720" rIns="91440" bIns="45720" rtlCol="0" anchor="t">
            <a:normAutofit/>
          </a:bodyPr>
          <a:lstStyle/>
          <a:p>
            <a:pPr indent="-228600" defTabSz="914400">
              <a:spcAft>
                <a:spcPts val="600"/>
              </a:spcAft>
              <a:buFont typeface="Arial" panose="020B0604020202020204" pitchFamily="34" charset="0"/>
              <a:buChar char="•"/>
            </a:pPr>
            <a:r>
              <a:rPr lang="en-US" sz="1300" b="0" i="0" dirty="0" err="1">
                <a:effectLst/>
              </a:rPr>
              <a:t>Semnătura</a:t>
            </a:r>
            <a:r>
              <a:rPr lang="en-US" sz="1300" b="0" i="0" dirty="0">
                <a:effectLst/>
              </a:rPr>
              <a:t> </a:t>
            </a:r>
            <a:r>
              <a:rPr lang="en-US" sz="1300" b="0" i="0" dirty="0" err="1">
                <a:effectLst/>
              </a:rPr>
              <a:t>electronică</a:t>
            </a:r>
            <a:r>
              <a:rPr lang="en-US" sz="1300" b="0" i="0" dirty="0">
                <a:effectLst/>
              </a:rPr>
              <a:t>, </a:t>
            </a:r>
            <a:r>
              <a:rPr lang="en-US" sz="1300" b="0" i="0" dirty="0" err="1">
                <a:effectLst/>
              </a:rPr>
              <a:t>indiferent</a:t>
            </a:r>
            <a:r>
              <a:rPr lang="en-US" sz="1300" b="0" i="0" dirty="0">
                <a:effectLst/>
              </a:rPr>
              <a:t> de </a:t>
            </a:r>
            <a:r>
              <a:rPr lang="en-US" sz="1300" b="0" i="0" dirty="0" err="1">
                <a:effectLst/>
              </a:rPr>
              <a:t>gradul</a:t>
            </a:r>
            <a:r>
              <a:rPr lang="en-US" sz="1300" b="0" i="0" dirty="0">
                <a:effectLst/>
              </a:rPr>
              <a:t> de </a:t>
            </a:r>
            <a:r>
              <a:rPr lang="en-US" sz="1300" b="0" i="0" dirty="0" err="1">
                <a:effectLst/>
              </a:rPr>
              <a:t>protecţie</a:t>
            </a:r>
            <a:r>
              <a:rPr lang="en-US" sz="1300" b="0" i="0" dirty="0">
                <a:effectLst/>
              </a:rPr>
              <a:t> de care </a:t>
            </a:r>
            <a:r>
              <a:rPr lang="en-US" sz="1300" b="0" i="0" dirty="0" err="1">
                <a:effectLst/>
              </a:rPr>
              <a:t>dispune</a:t>
            </a:r>
            <a:r>
              <a:rPr lang="en-US" sz="1300" b="0" i="0" dirty="0">
                <a:effectLst/>
              </a:rPr>
              <a:t>, produce </a:t>
            </a:r>
            <a:r>
              <a:rPr lang="en-US" sz="1300" b="0" i="0" dirty="0" err="1">
                <a:effectLst/>
              </a:rPr>
              <a:t>efecte</a:t>
            </a:r>
            <a:r>
              <a:rPr lang="en-US" sz="1300" b="0" i="0" dirty="0">
                <a:effectLst/>
              </a:rPr>
              <a:t> </a:t>
            </a:r>
            <a:r>
              <a:rPr lang="en-US" sz="1300" b="0" i="0" dirty="0" err="1">
                <a:effectLst/>
              </a:rPr>
              <a:t>juridice</a:t>
            </a:r>
            <a:r>
              <a:rPr lang="en-US" sz="1300" b="0" i="0" dirty="0">
                <a:effectLst/>
              </a:rPr>
              <a:t> </a:t>
            </a:r>
            <a:r>
              <a:rPr lang="en-US" sz="1300" b="0" i="0" dirty="0" err="1">
                <a:effectLst/>
              </a:rPr>
              <a:t>şi</a:t>
            </a:r>
            <a:r>
              <a:rPr lang="en-US" sz="1300" b="0" i="0" dirty="0">
                <a:effectLst/>
              </a:rPr>
              <a:t> </a:t>
            </a:r>
            <a:r>
              <a:rPr lang="en-US" sz="1300" b="0" i="0" dirty="0" err="1">
                <a:effectLst/>
              </a:rPr>
              <a:t>este</a:t>
            </a:r>
            <a:r>
              <a:rPr lang="ro-RO" sz="1300" dirty="0"/>
              <a:t> </a:t>
            </a:r>
            <a:r>
              <a:rPr lang="en-US" sz="1300" b="0" i="0" dirty="0" err="1">
                <a:effectLst/>
              </a:rPr>
              <a:t>acceptată</a:t>
            </a:r>
            <a:r>
              <a:rPr lang="en-US" sz="1300" b="0" i="0" dirty="0">
                <a:effectLst/>
              </a:rPr>
              <a:t> ca </a:t>
            </a:r>
            <a:r>
              <a:rPr lang="en-US" sz="1300" b="0" i="0" dirty="0" err="1">
                <a:effectLst/>
              </a:rPr>
              <a:t>probă</a:t>
            </a:r>
            <a:r>
              <a:rPr lang="en-US" sz="1300" b="0" i="0" dirty="0">
                <a:effectLst/>
              </a:rPr>
              <a:t>, </a:t>
            </a:r>
            <a:r>
              <a:rPr lang="en-US" sz="1300" b="0" i="0" dirty="0" err="1">
                <a:effectLst/>
              </a:rPr>
              <a:t>inclusiv</a:t>
            </a:r>
            <a:r>
              <a:rPr lang="en-US" sz="1300" b="0" i="0" dirty="0">
                <a:effectLst/>
              </a:rPr>
              <a:t> </a:t>
            </a:r>
            <a:r>
              <a:rPr lang="en-US" sz="1300" b="0" i="0" dirty="0" err="1">
                <a:effectLst/>
              </a:rPr>
              <a:t>în</a:t>
            </a:r>
            <a:r>
              <a:rPr lang="en-US" sz="1300" b="0" i="0" dirty="0">
                <a:effectLst/>
              </a:rPr>
              <a:t> </a:t>
            </a:r>
            <a:r>
              <a:rPr lang="en-US" sz="1300" b="0" i="0" dirty="0" err="1">
                <a:effectLst/>
              </a:rPr>
              <a:t>cadrul</a:t>
            </a:r>
            <a:r>
              <a:rPr lang="en-US" sz="1300" b="0" i="0" dirty="0">
                <a:effectLst/>
              </a:rPr>
              <a:t> </a:t>
            </a:r>
            <a:r>
              <a:rPr lang="en-US" sz="1300" b="0" i="0" dirty="0" err="1">
                <a:effectLst/>
              </a:rPr>
              <a:t>procedurilor</a:t>
            </a:r>
            <a:r>
              <a:rPr lang="en-US" sz="1300" b="0" i="0" dirty="0">
                <a:effectLst/>
              </a:rPr>
              <a:t> </a:t>
            </a:r>
            <a:r>
              <a:rPr lang="en-US" sz="1300" b="0" i="0" dirty="0" err="1">
                <a:effectLst/>
              </a:rPr>
              <a:t>judiciare</a:t>
            </a:r>
            <a:r>
              <a:rPr lang="en-US" sz="1300" b="0" i="0" dirty="0">
                <a:effectLst/>
              </a:rPr>
              <a:t>. </a:t>
            </a:r>
            <a:endParaRPr lang="ro-RO" sz="1300" b="0" i="0" dirty="0">
              <a:effectLst/>
            </a:endParaRPr>
          </a:p>
          <a:p>
            <a:pPr indent="-228600" defTabSz="914400">
              <a:spcAft>
                <a:spcPts val="600"/>
              </a:spcAft>
              <a:buFont typeface="Arial" panose="020B0604020202020204" pitchFamily="34" charset="0"/>
              <a:buChar char="•"/>
            </a:pPr>
            <a:r>
              <a:rPr lang="en-US" sz="1300" b="0" i="0" dirty="0" err="1">
                <a:effectLst/>
              </a:rPr>
              <a:t>Dacă</a:t>
            </a:r>
            <a:r>
              <a:rPr lang="en-US" sz="1300" b="0" i="0" dirty="0">
                <a:effectLst/>
              </a:rPr>
              <a:t> sunt </a:t>
            </a:r>
            <a:r>
              <a:rPr lang="en-US" sz="1300" b="0" i="0" dirty="0" err="1">
                <a:effectLst/>
              </a:rPr>
              <a:t>respectate</a:t>
            </a:r>
            <a:r>
              <a:rPr lang="en-US" sz="1300" b="0" i="0" dirty="0">
                <a:effectLst/>
              </a:rPr>
              <a:t> </a:t>
            </a:r>
            <a:r>
              <a:rPr lang="en-US" sz="1300" b="0" i="0" dirty="0" err="1">
                <a:effectLst/>
              </a:rPr>
              <a:t>criteriile</a:t>
            </a:r>
            <a:r>
              <a:rPr lang="en-US" sz="1300" b="0" i="0" dirty="0">
                <a:effectLst/>
              </a:rPr>
              <a:t> de </a:t>
            </a:r>
            <a:r>
              <a:rPr lang="en-US" sz="1300" b="0" i="0" dirty="0" err="1">
                <a:effectLst/>
              </a:rPr>
              <a:t>creare</a:t>
            </a:r>
            <a:r>
              <a:rPr lang="en-US" sz="1300" b="0" i="0" dirty="0">
                <a:effectLst/>
              </a:rPr>
              <a:t> a</a:t>
            </a:r>
            <a:r>
              <a:rPr lang="ro-RO" sz="1300" b="0" i="0" dirty="0">
                <a:effectLst/>
              </a:rPr>
              <a:t> </a:t>
            </a:r>
            <a:r>
              <a:rPr lang="en-US" sz="1300" b="0" i="0" dirty="0" err="1">
                <a:effectLst/>
              </a:rPr>
              <a:t>semnăturilor</a:t>
            </a:r>
            <a:r>
              <a:rPr lang="en-US" sz="1300" b="0" i="0" dirty="0">
                <a:effectLst/>
              </a:rPr>
              <a:t> </a:t>
            </a:r>
            <a:r>
              <a:rPr lang="en-US" sz="1300" b="0" i="0" dirty="0" err="1">
                <a:effectLst/>
              </a:rPr>
              <a:t>electronice</a:t>
            </a:r>
            <a:r>
              <a:rPr lang="en-US" sz="1300" b="0" i="0" dirty="0">
                <a:effectLst/>
              </a:rPr>
              <a:t> </a:t>
            </a:r>
            <a:r>
              <a:rPr lang="en-US" sz="1300" b="0" i="0" dirty="0" err="1">
                <a:effectLst/>
              </a:rPr>
              <a:t>avansate</a:t>
            </a:r>
            <a:r>
              <a:rPr lang="en-US" sz="1300" b="0" i="0" dirty="0">
                <a:effectLst/>
              </a:rPr>
              <a:t> </a:t>
            </a:r>
            <a:r>
              <a:rPr lang="en-US" sz="1300" b="0" i="0" dirty="0" err="1">
                <a:effectLst/>
              </a:rPr>
              <a:t>necalificate</a:t>
            </a:r>
            <a:r>
              <a:rPr lang="en-US" sz="1300" b="0" i="0" dirty="0">
                <a:effectLst/>
              </a:rPr>
              <a:t>, </a:t>
            </a:r>
            <a:r>
              <a:rPr lang="en-US" sz="1300" b="0" i="0" dirty="0" err="1">
                <a:effectLst/>
              </a:rPr>
              <a:t>ele</a:t>
            </a:r>
            <a:r>
              <a:rPr lang="en-US" sz="1300" b="0" i="0" dirty="0">
                <a:effectLst/>
              </a:rPr>
              <a:t> sunt considerate </a:t>
            </a:r>
            <a:r>
              <a:rPr lang="en-US" sz="1300" b="0" i="0" dirty="0" err="1">
                <a:effectLst/>
              </a:rPr>
              <a:t>identice</a:t>
            </a:r>
            <a:r>
              <a:rPr lang="en-US" sz="1300" b="0" i="0" dirty="0">
                <a:effectLst/>
              </a:rPr>
              <a:t> </a:t>
            </a:r>
            <a:r>
              <a:rPr lang="en-US" sz="1300" b="0" i="0" dirty="0" err="1">
                <a:effectLst/>
              </a:rPr>
              <a:t>semnăturilor</a:t>
            </a:r>
            <a:r>
              <a:rPr lang="en-US" sz="1300" b="0" i="0" dirty="0">
                <a:effectLst/>
              </a:rPr>
              <a:t> </a:t>
            </a:r>
            <a:r>
              <a:rPr lang="en-US" sz="1300" b="0" i="0" dirty="0" err="1">
                <a:effectLst/>
              </a:rPr>
              <a:t>olografe</a:t>
            </a:r>
            <a:r>
              <a:rPr lang="en-US" sz="1300" b="0" i="0" dirty="0">
                <a:effectLst/>
              </a:rPr>
              <a:t>.</a:t>
            </a:r>
          </a:p>
          <a:p>
            <a:pPr indent="-228600" defTabSz="914400">
              <a:spcAft>
                <a:spcPts val="600"/>
              </a:spcAft>
              <a:buFont typeface="Arial" panose="020B0604020202020204" pitchFamily="34" charset="0"/>
              <a:buChar char="•"/>
            </a:pPr>
            <a:r>
              <a:rPr lang="en-US" sz="1300" b="0" i="0" dirty="0">
                <a:effectLst/>
              </a:rPr>
              <a:t>De </a:t>
            </a:r>
            <a:r>
              <a:rPr lang="en-US" sz="1300" b="0" i="0" dirty="0" err="1">
                <a:effectLst/>
              </a:rPr>
              <a:t>asemenea</a:t>
            </a:r>
            <a:r>
              <a:rPr lang="en-US" sz="1300" b="0" i="0" dirty="0">
                <a:effectLst/>
              </a:rPr>
              <a:t>, </a:t>
            </a:r>
            <a:r>
              <a:rPr lang="en-US" sz="1300" b="0" i="0" dirty="0" err="1">
                <a:effectLst/>
              </a:rPr>
              <a:t>probarea</a:t>
            </a:r>
            <a:r>
              <a:rPr lang="en-US" sz="1300" b="0" i="0" dirty="0">
                <a:effectLst/>
              </a:rPr>
              <a:t> </a:t>
            </a:r>
            <a:r>
              <a:rPr lang="en-US" sz="1300" b="0" i="0" dirty="0" err="1">
                <a:effectLst/>
              </a:rPr>
              <a:t>acestora</a:t>
            </a:r>
            <a:r>
              <a:rPr lang="en-US" sz="1300" b="0" i="0" dirty="0">
                <a:effectLst/>
              </a:rPr>
              <a:t> se face </a:t>
            </a:r>
            <a:r>
              <a:rPr lang="en-US" sz="1300" b="0" i="0" dirty="0" err="1">
                <a:effectLst/>
              </a:rPr>
              <a:t>prin</a:t>
            </a:r>
            <a:r>
              <a:rPr lang="en-US" sz="1300" b="0" i="0" dirty="0">
                <a:effectLst/>
              </a:rPr>
              <a:t> </a:t>
            </a:r>
            <a:r>
              <a:rPr lang="en-US" sz="1300" b="0" i="0" dirty="0" err="1">
                <a:effectLst/>
              </a:rPr>
              <a:t>intermediul</a:t>
            </a:r>
            <a:r>
              <a:rPr lang="en-US" sz="1300" b="0" i="0" dirty="0">
                <a:effectLst/>
              </a:rPr>
              <a:t> </a:t>
            </a:r>
            <a:r>
              <a:rPr lang="en-US" sz="1300" b="0" i="0" dirty="0" err="1">
                <a:effectLst/>
              </a:rPr>
              <a:t>mijloacelor</a:t>
            </a:r>
            <a:r>
              <a:rPr lang="en-US" sz="1300" b="0" i="0" dirty="0">
                <a:effectLst/>
              </a:rPr>
              <a:t> </a:t>
            </a:r>
            <a:r>
              <a:rPr lang="en-US" sz="1300" b="0" i="0" dirty="0" err="1">
                <a:effectLst/>
              </a:rPr>
              <a:t>tehnice</a:t>
            </a:r>
            <a:r>
              <a:rPr lang="en-US" sz="1300" b="0" i="0" dirty="0">
                <a:effectLst/>
              </a:rPr>
              <a:t> de program </a:t>
            </a:r>
            <a:r>
              <a:rPr lang="en-US" sz="1300" b="0" i="0" dirty="0" err="1">
                <a:effectLst/>
              </a:rPr>
              <a:t>și</a:t>
            </a:r>
            <a:r>
              <a:rPr lang="en-US" sz="1300" b="0" i="0" dirty="0">
                <a:effectLst/>
              </a:rPr>
              <a:t> a </a:t>
            </a:r>
            <a:r>
              <a:rPr lang="en-US" sz="1300" b="0" i="0" dirty="0" err="1">
                <a:effectLst/>
              </a:rPr>
              <a:t>dispozitivelor</a:t>
            </a:r>
            <a:r>
              <a:rPr lang="ro-RO" sz="1300" dirty="0"/>
              <a:t> </a:t>
            </a:r>
            <a:r>
              <a:rPr lang="en-US" sz="1300" b="0" i="0" dirty="0">
                <a:effectLst/>
              </a:rPr>
              <a:t>de </a:t>
            </a:r>
            <a:r>
              <a:rPr lang="en-US" sz="1300" b="0" i="0" dirty="0" err="1">
                <a:effectLst/>
              </a:rPr>
              <a:t>verificare</a:t>
            </a:r>
            <a:r>
              <a:rPr lang="en-US" sz="1300" b="0" i="0" dirty="0">
                <a:effectLst/>
              </a:rPr>
              <a:t> </a:t>
            </a:r>
            <a:r>
              <a:rPr lang="en-US" sz="1300" b="0" i="0" dirty="0" err="1">
                <a:effectLst/>
              </a:rPr>
              <a:t>și</a:t>
            </a:r>
            <a:r>
              <a:rPr lang="en-US" sz="1300" b="0" i="0" dirty="0">
                <a:effectLst/>
              </a:rPr>
              <a:t> </a:t>
            </a:r>
            <a:r>
              <a:rPr lang="en-US" sz="1300" b="0" i="0" dirty="0" err="1">
                <a:effectLst/>
              </a:rPr>
              <a:t>în</a:t>
            </a:r>
            <a:r>
              <a:rPr lang="en-US" sz="1300" b="0" i="0" dirty="0">
                <a:effectLst/>
              </a:rPr>
              <a:t> </a:t>
            </a:r>
            <a:r>
              <a:rPr lang="en-US" sz="1300" b="0" i="0" dirty="0" err="1">
                <a:effectLst/>
              </a:rPr>
              <a:t>baza</a:t>
            </a:r>
            <a:r>
              <a:rPr lang="en-US" sz="1300" b="0" i="0" dirty="0">
                <a:effectLst/>
              </a:rPr>
              <a:t> </a:t>
            </a:r>
            <a:r>
              <a:rPr lang="en-US" sz="1300" b="0" i="0" dirty="0" err="1">
                <a:effectLst/>
              </a:rPr>
              <a:t>actelor</a:t>
            </a:r>
            <a:r>
              <a:rPr lang="en-US" sz="1300" b="0" i="0" dirty="0">
                <a:effectLst/>
              </a:rPr>
              <a:t> </a:t>
            </a:r>
            <a:r>
              <a:rPr lang="en-US" sz="1300" b="0" i="0" dirty="0" err="1">
                <a:effectLst/>
              </a:rPr>
              <a:t>ce</a:t>
            </a:r>
            <a:r>
              <a:rPr lang="en-US" sz="1300" b="0" i="0" dirty="0">
                <a:effectLst/>
              </a:rPr>
              <a:t> </a:t>
            </a:r>
            <a:r>
              <a:rPr lang="en-US" sz="1300" b="0" i="0" dirty="0" err="1">
                <a:effectLst/>
              </a:rPr>
              <a:t>reglementează</a:t>
            </a:r>
            <a:r>
              <a:rPr lang="en-US" sz="1300" b="0" i="0" dirty="0">
                <a:effectLst/>
              </a:rPr>
              <a:t> </a:t>
            </a:r>
            <a:r>
              <a:rPr lang="en-US" sz="1300" b="0" i="0" dirty="0" err="1">
                <a:effectLst/>
              </a:rPr>
              <a:t>funcționarea</a:t>
            </a:r>
            <a:r>
              <a:rPr lang="en-US" sz="1300" b="0" i="0" dirty="0">
                <a:effectLst/>
              </a:rPr>
              <a:t> </a:t>
            </a:r>
            <a:r>
              <a:rPr lang="en-US" sz="1300" b="0" i="0" dirty="0" err="1">
                <a:effectLst/>
              </a:rPr>
              <a:t>semnăturii</a:t>
            </a:r>
            <a:r>
              <a:rPr lang="en-US" sz="1300" b="0" i="0" dirty="0">
                <a:effectLst/>
              </a:rPr>
              <a:t> </a:t>
            </a:r>
            <a:r>
              <a:rPr lang="en-US" sz="1300" b="0" i="0" dirty="0" err="1">
                <a:effectLst/>
              </a:rPr>
              <a:t>electronice</a:t>
            </a:r>
            <a:r>
              <a:rPr lang="en-US" sz="1300" b="0" i="0" dirty="0">
                <a:effectLst/>
              </a:rPr>
              <a:t> </a:t>
            </a:r>
            <a:r>
              <a:rPr lang="en-US" sz="1300" b="0" i="0" dirty="0" err="1">
                <a:effectLst/>
              </a:rPr>
              <a:t>avansate</a:t>
            </a:r>
            <a:r>
              <a:rPr lang="en-US" sz="1300" b="0" i="0" dirty="0">
                <a:effectLst/>
              </a:rPr>
              <a:t> </a:t>
            </a:r>
            <a:r>
              <a:rPr lang="en-US" sz="1300" b="0" i="0" dirty="0" err="1">
                <a:effectLst/>
              </a:rPr>
              <a:t>necalificate</a:t>
            </a:r>
            <a:r>
              <a:rPr lang="ro-RO" sz="1300" dirty="0"/>
              <a:t> </a:t>
            </a:r>
            <a:r>
              <a:rPr lang="en-US" sz="1300" b="0" i="0" dirty="0" err="1">
                <a:effectLst/>
              </a:rPr>
              <a:t>în</a:t>
            </a:r>
            <a:r>
              <a:rPr lang="en-US" sz="1300" b="0" i="0" dirty="0">
                <a:effectLst/>
              </a:rPr>
              <a:t> </a:t>
            </a:r>
            <a:r>
              <a:rPr lang="en-US" sz="1300" b="0" i="0" dirty="0" err="1">
                <a:effectLst/>
              </a:rPr>
              <a:t>cadrul</a:t>
            </a:r>
            <a:r>
              <a:rPr lang="en-US" sz="1300" b="0" i="0" dirty="0">
                <a:effectLst/>
              </a:rPr>
              <a:t> </a:t>
            </a:r>
            <a:r>
              <a:rPr lang="en-US" sz="1300" b="0" i="0" dirty="0" err="1">
                <a:effectLst/>
              </a:rPr>
              <a:t>entității</a:t>
            </a:r>
            <a:r>
              <a:rPr lang="en-US" sz="1300" b="0" i="0" dirty="0">
                <a:effectLst/>
              </a:rPr>
              <a:t>.</a:t>
            </a:r>
          </a:p>
        </p:txBody>
      </p:sp>
    </p:spTree>
    <p:extLst>
      <p:ext uri="{BB962C8B-B14F-4D97-AF65-F5344CB8AC3E}">
        <p14:creationId xmlns:p14="http://schemas.microsoft.com/office/powerpoint/2010/main" val="3483802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0723F-46C8-4A3B-ADAA-850351FF1CD6}"/>
              </a:ext>
            </a:extLst>
          </p:cNvPr>
          <p:cNvSpPr>
            <a:spLocks noGrp="1"/>
          </p:cNvSpPr>
          <p:nvPr>
            <p:ph type="title"/>
          </p:nvPr>
        </p:nvSpPr>
        <p:spPr>
          <a:xfrm>
            <a:off x="442170" y="642135"/>
            <a:ext cx="3420438" cy="846051"/>
          </a:xfrm>
        </p:spPr>
        <p:txBody>
          <a:bodyPr vert="horz" lIns="91440" tIns="45720" rIns="91440" bIns="45720" rtlCol="0" anchor="ctr">
            <a:normAutofit/>
          </a:bodyPr>
          <a:lstStyle/>
          <a:p>
            <a:pPr defTabSz="914400">
              <a:spcBef>
                <a:spcPct val="0"/>
              </a:spcBef>
            </a:pPr>
            <a:r>
              <a:rPr lang="ro-RO" sz="1600" dirty="0"/>
              <a:t>SEMNĂTURA ELECTRONICĂ AVANSATĂ CALIFICATĂ</a:t>
            </a:r>
            <a:endParaRPr lang="en-US" sz="3000" dirty="0"/>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12613"/>
            <a:ext cx="266396" cy="505095"/>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1567926"/>
            <a:ext cx="322326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173F240-BEA8-46DA-8E73-D09E920F381E}"/>
              </a:ext>
            </a:extLst>
          </p:cNvPr>
          <p:cNvSpPr>
            <a:spLocks noGrp="1"/>
          </p:cNvSpPr>
          <p:nvPr>
            <p:ph type="body" idx="1"/>
          </p:nvPr>
        </p:nvSpPr>
        <p:spPr>
          <a:xfrm>
            <a:off x="443039" y="1747878"/>
            <a:ext cx="3419569" cy="2984689"/>
          </a:xfrm>
        </p:spPr>
        <p:txBody>
          <a:bodyPr vert="horz" lIns="91440" tIns="45720" rIns="91440" bIns="45720" rtlCol="0" anchor="ctr">
            <a:normAutofit lnSpcReduction="10000"/>
          </a:bodyPr>
          <a:lstStyle/>
          <a:p>
            <a:pPr indent="-228600" defTabSz="914400">
              <a:spcAft>
                <a:spcPts val="600"/>
              </a:spcAft>
              <a:buFont typeface="Arial" panose="020B0604020202020204" pitchFamily="34" charset="0"/>
              <a:buChar char="•"/>
            </a:pPr>
            <a:r>
              <a:rPr lang="ro-RO" sz="1200" dirty="0"/>
              <a:t>Semnătura electronică avansată calificată este o semnătură electronică care îndeplineşte toate cerinţele semnăturii electronice avansate necalificate şi, suplimentar:</a:t>
            </a:r>
          </a:p>
          <a:p>
            <a:pPr indent="-228600" defTabSz="914400">
              <a:spcAft>
                <a:spcPts val="600"/>
              </a:spcAft>
              <a:buFont typeface="Arial" panose="020B0604020202020204" pitchFamily="34" charset="0"/>
              <a:buChar char="•"/>
            </a:pPr>
            <a:r>
              <a:rPr lang="ro-RO" sz="1200" dirty="0"/>
              <a:t>• se bazează pe un certificat calificat al cheii publice emis de un prestator de servicii de certificare acreditat în domeniul aplicării semnăturii electronice avansate calificate; </a:t>
            </a:r>
          </a:p>
          <a:p>
            <a:pPr indent="-228600" defTabSz="914400">
              <a:spcAft>
                <a:spcPts val="600"/>
              </a:spcAft>
              <a:buFont typeface="Arial" panose="020B0604020202020204" pitchFamily="34" charset="0"/>
              <a:buChar char="•"/>
            </a:pPr>
            <a:r>
              <a:rPr lang="ro-RO" sz="1200" dirty="0"/>
              <a:t>• este creată prin intermediul dispozitivului securizat de creare a semnăturii electronice şi se verifică securizat cu ajutorul dispozitivului de verificare a semnăturii electronice şi/sau al produsului asociat semnăturii electronice, care dispun de confirmarea corespunderii cu cerinţele prevăzute de prezenta lege</a:t>
            </a:r>
            <a:endParaRPr lang="en-US" sz="1500" dirty="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385389"/>
            <a:ext cx="4507025" cy="437593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Sign - Serviciul guvernamental de semnătură electronică">
            <a:extLst>
              <a:ext uri="{FF2B5EF4-FFF2-40B4-BE49-F238E27FC236}">
                <a16:creationId xmlns:a16="http://schemas.microsoft.com/office/drawing/2014/main" id="{8FF7C54D-B3D3-4BE5-A74B-6F9848FC7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513" y="1670040"/>
            <a:ext cx="4569448" cy="142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88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606" y="890483"/>
            <a:ext cx="3817164" cy="3362534"/>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975" y="884193"/>
            <a:ext cx="3817164" cy="3362534"/>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7840" y="848134"/>
            <a:ext cx="3779606" cy="332945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280" y="1068144"/>
            <a:ext cx="1016653" cy="377689"/>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1876" y="472344"/>
            <a:ext cx="685924" cy="68592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1876" y="472344"/>
            <a:ext cx="685924" cy="68592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49521" y="3891581"/>
            <a:ext cx="807591" cy="807592"/>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329E3CDA-9EA5-4E18-895C-5719D7470939}"/>
              </a:ext>
            </a:extLst>
          </p:cNvPr>
          <p:cNvSpPr>
            <a:spLocks noGrp="1"/>
          </p:cNvSpPr>
          <p:nvPr>
            <p:ph type="title"/>
          </p:nvPr>
        </p:nvSpPr>
        <p:spPr>
          <a:xfrm>
            <a:off x="628650" y="1043714"/>
            <a:ext cx="3679050" cy="3031647"/>
          </a:xfrm>
        </p:spPr>
        <p:txBody>
          <a:bodyPr vert="horz" lIns="91440" tIns="45720" rIns="91440" bIns="45720" rtlCol="0" anchor="ctr">
            <a:normAutofit/>
          </a:bodyPr>
          <a:lstStyle/>
          <a:p>
            <a:pPr algn="ctr" defTabSz="914400">
              <a:spcBef>
                <a:spcPct val="0"/>
              </a:spcBef>
            </a:pPr>
            <a:r>
              <a:rPr lang="en-US" sz="4400" kern="1200">
                <a:solidFill>
                  <a:schemeClr val="bg1"/>
                </a:solidFill>
                <a:latin typeface="+mj-lt"/>
                <a:ea typeface="+mj-ea"/>
                <a:cs typeface="+mj-cs"/>
              </a:rPr>
              <a:t>Aplicarea semnăturii electronice</a:t>
            </a:r>
          </a:p>
        </p:txBody>
      </p:sp>
      <p:sp>
        <p:nvSpPr>
          <p:cNvPr id="3" name="Text Placeholder 2">
            <a:extLst>
              <a:ext uri="{FF2B5EF4-FFF2-40B4-BE49-F238E27FC236}">
                <a16:creationId xmlns:a16="http://schemas.microsoft.com/office/drawing/2014/main" id="{89EE3BBB-B92D-4943-97DA-9A8FC95801B6}"/>
              </a:ext>
            </a:extLst>
          </p:cNvPr>
          <p:cNvSpPr>
            <a:spLocks noGrp="1"/>
          </p:cNvSpPr>
          <p:nvPr>
            <p:ph type="body" idx="1"/>
          </p:nvPr>
        </p:nvSpPr>
        <p:spPr>
          <a:xfrm>
            <a:off x="4857952" y="848134"/>
            <a:ext cx="3731078" cy="3263504"/>
          </a:xfrm>
        </p:spPr>
        <p:txBody>
          <a:bodyPr vert="horz" lIns="91440" tIns="45720" rIns="91440" bIns="45720" rtlCol="0">
            <a:normAutofit/>
          </a:bodyPr>
          <a:lstStyle/>
          <a:p>
            <a:pPr marL="146050" indent="-228600" defTabSz="914400">
              <a:spcAft>
                <a:spcPts val="600"/>
              </a:spcAft>
              <a:buFont typeface="Arial" panose="020B0604020202020204" pitchFamily="34" charset="0"/>
              <a:buChar char="•"/>
            </a:pPr>
            <a:r>
              <a:rPr lang="en-US" dirty="0" err="1">
                <a:solidFill>
                  <a:schemeClr val="bg1"/>
                </a:solidFill>
              </a:rPr>
              <a:t>Semnătura</a:t>
            </a:r>
            <a:r>
              <a:rPr lang="en-US" dirty="0">
                <a:solidFill>
                  <a:schemeClr val="bg1"/>
                </a:solidFill>
              </a:rPr>
              <a:t> </a:t>
            </a:r>
            <a:r>
              <a:rPr lang="en-US" dirty="0" err="1">
                <a:solidFill>
                  <a:schemeClr val="bg1"/>
                </a:solidFill>
              </a:rPr>
              <a:t>electronică</a:t>
            </a:r>
            <a:r>
              <a:rPr lang="en-US" dirty="0">
                <a:solidFill>
                  <a:schemeClr val="bg1"/>
                </a:solidFill>
              </a:rPr>
              <a:t> </a:t>
            </a:r>
            <a:r>
              <a:rPr lang="en-US" dirty="0" err="1">
                <a:solidFill>
                  <a:schemeClr val="bg1"/>
                </a:solidFill>
              </a:rPr>
              <a:t>avansată</a:t>
            </a:r>
            <a:r>
              <a:rPr lang="en-US" dirty="0">
                <a:solidFill>
                  <a:schemeClr val="bg1"/>
                </a:solidFill>
              </a:rPr>
              <a:t> </a:t>
            </a:r>
            <a:r>
              <a:rPr lang="en-US" dirty="0" err="1">
                <a:solidFill>
                  <a:schemeClr val="bg1"/>
                </a:solidFill>
              </a:rPr>
              <a:t>calificată</a:t>
            </a:r>
            <a:r>
              <a:rPr lang="en-US" dirty="0">
                <a:solidFill>
                  <a:schemeClr val="bg1"/>
                </a:solidFill>
              </a:rPr>
              <a:t> </a:t>
            </a:r>
            <a:r>
              <a:rPr lang="en-US" dirty="0" err="1">
                <a:solidFill>
                  <a:schemeClr val="bg1"/>
                </a:solidFill>
              </a:rPr>
              <a:t>poate</a:t>
            </a:r>
            <a:r>
              <a:rPr lang="en-US" dirty="0">
                <a:solidFill>
                  <a:schemeClr val="bg1"/>
                </a:solidFill>
              </a:rPr>
              <a:t> fi </a:t>
            </a:r>
            <a:r>
              <a:rPr lang="en-US" dirty="0" err="1">
                <a:solidFill>
                  <a:schemeClr val="bg1"/>
                </a:solidFill>
              </a:rPr>
              <a:t>aplicată</a:t>
            </a:r>
            <a:r>
              <a:rPr lang="en-US" dirty="0">
                <a:solidFill>
                  <a:schemeClr val="bg1"/>
                </a:solidFill>
              </a:rPr>
              <a:t> </a:t>
            </a:r>
            <a:r>
              <a:rPr lang="en-US" dirty="0" err="1">
                <a:solidFill>
                  <a:schemeClr val="bg1"/>
                </a:solidFill>
              </a:rPr>
              <a:t>prin</a:t>
            </a:r>
            <a:r>
              <a:rPr lang="en-US" dirty="0">
                <a:solidFill>
                  <a:schemeClr val="bg1"/>
                </a:solidFill>
              </a:rPr>
              <a:t> </a:t>
            </a:r>
            <a:r>
              <a:rPr lang="en-US" dirty="0" err="1">
                <a:solidFill>
                  <a:schemeClr val="bg1"/>
                </a:solidFill>
              </a:rPr>
              <a:t>intermediul</a:t>
            </a:r>
            <a:r>
              <a:rPr lang="en-US" dirty="0">
                <a:solidFill>
                  <a:schemeClr val="bg1"/>
                </a:solidFill>
              </a:rPr>
              <a:t> </a:t>
            </a:r>
            <a:r>
              <a:rPr lang="en-US" dirty="0" err="1">
                <a:solidFill>
                  <a:schemeClr val="bg1"/>
                </a:solidFill>
              </a:rPr>
              <a:t>aplicației</a:t>
            </a:r>
            <a:r>
              <a:rPr lang="en-US" dirty="0">
                <a:solidFill>
                  <a:schemeClr val="bg1"/>
                </a:solidFill>
              </a:rPr>
              <a:t> </a:t>
            </a:r>
            <a:r>
              <a:rPr lang="en-US" dirty="0" err="1">
                <a:solidFill>
                  <a:schemeClr val="bg1"/>
                </a:solidFill>
              </a:rPr>
              <a:t>MoldSign</a:t>
            </a:r>
            <a:r>
              <a:rPr lang="en-US" dirty="0">
                <a:solidFill>
                  <a:schemeClr val="bg1"/>
                </a:solidFill>
              </a:rPr>
              <a:t> </a:t>
            </a:r>
            <a:r>
              <a:rPr lang="en-US" dirty="0" err="1">
                <a:solidFill>
                  <a:schemeClr val="bg1"/>
                </a:solidFill>
              </a:rPr>
              <a:t>și</a:t>
            </a:r>
            <a:r>
              <a:rPr lang="en-US" dirty="0">
                <a:solidFill>
                  <a:schemeClr val="bg1"/>
                </a:solidFill>
              </a:rPr>
              <a:t> </a:t>
            </a:r>
            <a:r>
              <a:rPr lang="en-US" dirty="0" err="1">
                <a:solidFill>
                  <a:schemeClr val="bg1"/>
                </a:solidFill>
              </a:rPr>
              <a:t>prin</a:t>
            </a:r>
            <a:r>
              <a:rPr lang="en-US" dirty="0">
                <a:solidFill>
                  <a:schemeClr val="bg1"/>
                </a:solidFill>
              </a:rPr>
              <a:t> </a:t>
            </a:r>
            <a:r>
              <a:rPr lang="en-US" dirty="0" err="1">
                <a:solidFill>
                  <a:schemeClr val="bg1"/>
                </a:solidFill>
              </a:rPr>
              <a:t>portalul</a:t>
            </a:r>
            <a:r>
              <a:rPr lang="en-US" dirty="0">
                <a:solidFill>
                  <a:schemeClr val="bg1"/>
                </a:solidFill>
              </a:rPr>
              <a:t> msign.gov.md. De </a:t>
            </a:r>
            <a:r>
              <a:rPr lang="en-US" dirty="0" err="1">
                <a:solidFill>
                  <a:schemeClr val="bg1"/>
                </a:solidFill>
              </a:rPr>
              <a:t>asemenea</a:t>
            </a:r>
            <a:r>
              <a:rPr lang="en-US" dirty="0">
                <a:solidFill>
                  <a:schemeClr val="bg1"/>
                </a:solidFill>
              </a:rPr>
              <a:t>, </a:t>
            </a:r>
            <a:r>
              <a:rPr lang="en-US" dirty="0" err="1">
                <a:solidFill>
                  <a:schemeClr val="bg1"/>
                </a:solidFill>
              </a:rPr>
              <a:t>portalul</a:t>
            </a:r>
            <a:r>
              <a:rPr lang="en-US" dirty="0">
                <a:solidFill>
                  <a:schemeClr val="bg1"/>
                </a:solidFill>
              </a:rPr>
              <a:t> msign.gov.md </a:t>
            </a:r>
            <a:r>
              <a:rPr lang="en-US" dirty="0" err="1">
                <a:solidFill>
                  <a:schemeClr val="bg1"/>
                </a:solidFill>
              </a:rPr>
              <a:t>permite</a:t>
            </a:r>
            <a:r>
              <a:rPr lang="en-US" dirty="0">
                <a:solidFill>
                  <a:schemeClr val="bg1"/>
                </a:solidFill>
              </a:rPr>
              <a:t> </a:t>
            </a:r>
            <a:r>
              <a:rPr lang="en-US" dirty="0" err="1">
                <a:solidFill>
                  <a:schemeClr val="bg1"/>
                </a:solidFill>
              </a:rPr>
              <a:t>semnarea</a:t>
            </a:r>
            <a:r>
              <a:rPr lang="en-US" dirty="0">
                <a:solidFill>
                  <a:schemeClr val="bg1"/>
                </a:solidFill>
              </a:rPr>
              <a:t> cu </a:t>
            </a:r>
            <a:r>
              <a:rPr lang="en-US" dirty="0" err="1">
                <a:solidFill>
                  <a:schemeClr val="bg1"/>
                </a:solidFill>
              </a:rPr>
              <a:t>ajutorul</a:t>
            </a:r>
            <a:r>
              <a:rPr lang="en-US" dirty="0">
                <a:solidFill>
                  <a:schemeClr val="bg1"/>
                </a:solidFill>
              </a:rPr>
              <a:t> </a:t>
            </a:r>
            <a:r>
              <a:rPr lang="en-US" dirty="0" err="1">
                <a:solidFill>
                  <a:schemeClr val="bg1"/>
                </a:solidFill>
              </a:rPr>
              <a:t>telefonului</a:t>
            </a:r>
            <a:r>
              <a:rPr lang="en-US" dirty="0">
                <a:solidFill>
                  <a:schemeClr val="bg1"/>
                </a:solidFill>
              </a:rPr>
              <a:t> </a:t>
            </a:r>
            <a:r>
              <a:rPr lang="en-US" dirty="0" err="1">
                <a:solidFill>
                  <a:schemeClr val="bg1"/>
                </a:solidFill>
              </a:rPr>
              <a:t>mobil</a:t>
            </a:r>
            <a:r>
              <a:rPr lang="en-US" dirty="0">
                <a:solidFill>
                  <a:schemeClr val="bg1"/>
                </a:solidFill>
              </a:rPr>
              <a:t>, </a:t>
            </a:r>
            <a:r>
              <a:rPr lang="en-US" dirty="0" err="1">
                <a:solidFill>
                  <a:schemeClr val="bg1"/>
                </a:solidFill>
              </a:rPr>
              <a:t>usb</a:t>
            </a:r>
            <a:r>
              <a:rPr lang="en-US" dirty="0">
                <a:solidFill>
                  <a:schemeClr val="bg1"/>
                </a:solidFill>
              </a:rPr>
              <a:t> stick </a:t>
            </a:r>
            <a:r>
              <a:rPr lang="en-US" dirty="0" err="1">
                <a:solidFill>
                  <a:schemeClr val="bg1"/>
                </a:solidFill>
              </a:rPr>
              <a:t>și</a:t>
            </a:r>
            <a:r>
              <a:rPr lang="en-US" dirty="0">
                <a:solidFill>
                  <a:schemeClr val="bg1"/>
                </a:solidFill>
              </a:rPr>
              <a:t> a </a:t>
            </a:r>
            <a:r>
              <a:rPr lang="en-US" dirty="0" err="1">
                <a:solidFill>
                  <a:schemeClr val="bg1"/>
                </a:solidFill>
              </a:rPr>
              <a:t>buletinului</a:t>
            </a:r>
            <a:r>
              <a:rPr lang="en-US" dirty="0">
                <a:solidFill>
                  <a:schemeClr val="bg1"/>
                </a:solidFill>
              </a:rPr>
              <a:t> electronic.</a:t>
            </a:r>
          </a:p>
        </p:txBody>
      </p:sp>
    </p:spTree>
    <p:extLst>
      <p:ext uri="{BB962C8B-B14F-4D97-AF65-F5344CB8AC3E}">
        <p14:creationId xmlns:p14="http://schemas.microsoft.com/office/powerpoint/2010/main" val="166366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32E4E5-1970-449B-9D78-E32BB3E24FE2}"/>
              </a:ext>
            </a:extLst>
          </p:cNvPr>
          <p:cNvSpPr>
            <a:spLocks noGrp="1"/>
          </p:cNvSpPr>
          <p:nvPr>
            <p:ph type="title"/>
          </p:nvPr>
        </p:nvSpPr>
        <p:spPr>
          <a:xfrm>
            <a:off x="826776" y="520701"/>
            <a:ext cx="2665132" cy="4108449"/>
          </a:xfrm>
        </p:spPr>
        <p:txBody>
          <a:bodyPr vert="horz" lIns="91440" tIns="45720" rIns="91440" bIns="45720" rtlCol="0" anchor="ctr">
            <a:normAutofit/>
          </a:bodyPr>
          <a:lstStyle/>
          <a:p>
            <a:pPr algn="ctr" defTabSz="914400">
              <a:spcBef>
                <a:spcPct val="0"/>
              </a:spcBef>
            </a:pPr>
            <a:r>
              <a:rPr lang="en-US" sz="4100" kern="1200" dirty="0" err="1">
                <a:solidFill>
                  <a:schemeClr val="bg1"/>
                </a:solidFill>
                <a:latin typeface="+mj-lt"/>
                <a:ea typeface="+mj-ea"/>
                <a:cs typeface="+mj-cs"/>
              </a:rPr>
              <a:t>Semnătura</a:t>
            </a:r>
            <a:r>
              <a:rPr lang="en-US" sz="4100" kern="1200" dirty="0">
                <a:solidFill>
                  <a:schemeClr val="bg1"/>
                </a:solidFill>
                <a:latin typeface="+mj-lt"/>
                <a:ea typeface="+mj-ea"/>
                <a:cs typeface="+mj-cs"/>
              </a:rPr>
              <a:t> </a:t>
            </a:r>
            <a:r>
              <a:rPr lang="en-US" sz="4100" kern="1200" dirty="0" err="1">
                <a:solidFill>
                  <a:schemeClr val="bg1"/>
                </a:solidFill>
                <a:latin typeface="+mj-lt"/>
                <a:ea typeface="+mj-ea"/>
                <a:cs typeface="+mj-cs"/>
              </a:rPr>
              <a:t>electronică</a:t>
            </a:r>
            <a:r>
              <a:rPr lang="en-US" sz="4100" kern="1200" dirty="0">
                <a:solidFill>
                  <a:schemeClr val="bg1"/>
                </a:solidFill>
                <a:latin typeface="+mj-lt"/>
                <a:ea typeface="+mj-ea"/>
                <a:cs typeface="+mj-cs"/>
              </a:rPr>
              <a:t> </a:t>
            </a:r>
            <a:r>
              <a:rPr lang="en-US" sz="4100" kern="1200" dirty="0" err="1">
                <a:solidFill>
                  <a:schemeClr val="bg1"/>
                </a:solidFill>
                <a:latin typeface="+mj-lt"/>
                <a:ea typeface="+mj-ea"/>
                <a:cs typeface="+mj-cs"/>
              </a:rPr>
              <a:t>avansată</a:t>
            </a:r>
            <a:r>
              <a:rPr lang="en-US" sz="4100" kern="1200" dirty="0">
                <a:solidFill>
                  <a:schemeClr val="bg1"/>
                </a:solidFill>
                <a:latin typeface="+mj-lt"/>
                <a:ea typeface="+mj-ea"/>
                <a:cs typeface="+mj-cs"/>
              </a:rPr>
              <a:t> </a:t>
            </a:r>
            <a:r>
              <a:rPr lang="en-US" sz="4100" kern="1200" dirty="0" err="1">
                <a:solidFill>
                  <a:schemeClr val="bg1"/>
                </a:solidFill>
                <a:latin typeface="+mj-lt"/>
                <a:ea typeface="+mj-ea"/>
                <a:cs typeface="+mj-cs"/>
              </a:rPr>
              <a:t>calificată</a:t>
            </a:r>
            <a:endParaRPr lang="en-US" sz="4100" kern="1200" dirty="0">
              <a:solidFill>
                <a:schemeClr val="bg1"/>
              </a:solidFill>
              <a:latin typeface="+mj-lt"/>
              <a:ea typeface="+mj-ea"/>
              <a:cs typeface="+mj-cs"/>
            </a:endParaRPr>
          </a:p>
        </p:txBody>
      </p:sp>
      <p:grpSp>
        <p:nvGrpSpPr>
          <p:cNvPr id="10"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2186"/>
            <a:ext cx="1432689" cy="532245"/>
            <a:chOff x="2267504" y="2540250"/>
            <a:chExt cx="1990951" cy="739640"/>
          </a:xfrm>
          <a:solidFill>
            <a:schemeClr val="bg1"/>
          </a:solidFill>
        </p:grpSpPr>
        <p:sp>
          <p:nvSpPr>
            <p:cNvPr id="11" name="Freeform: Shape 10">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53033" y="1652241"/>
            <a:ext cx="731374" cy="731376"/>
            <a:chOff x="5829300" y="3162300"/>
            <a:chExt cx="532256" cy="532257"/>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9" name="Oval 28">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626" y="3564156"/>
            <a:ext cx="273766" cy="27376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626" y="3564156"/>
            <a:ext cx="273766" cy="273765"/>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 Placeholder 2">
            <a:extLst>
              <a:ext uri="{FF2B5EF4-FFF2-40B4-BE49-F238E27FC236}">
                <a16:creationId xmlns:a16="http://schemas.microsoft.com/office/drawing/2014/main" id="{D69FB5E1-2836-4BE9-96A2-042F7602A7AF}"/>
              </a:ext>
            </a:extLst>
          </p:cNvPr>
          <p:cNvSpPr>
            <a:spLocks noGrp="1"/>
          </p:cNvSpPr>
          <p:nvPr>
            <p:ph type="body" idx="1"/>
          </p:nvPr>
        </p:nvSpPr>
        <p:spPr>
          <a:xfrm>
            <a:off x="4676151" y="848134"/>
            <a:ext cx="3912879" cy="3263504"/>
          </a:xfrm>
        </p:spPr>
        <p:txBody>
          <a:bodyPr vert="horz" lIns="91440" tIns="45720" rIns="91440" bIns="45720" rtlCol="0">
            <a:normAutofit/>
          </a:bodyPr>
          <a:lstStyle/>
          <a:p>
            <a:pPr marL="146050" indent="-228600" defTabSz="914400">
              <a:spcAft>
                <a:spcPts val="600"/>
              </a:spcAft>
              <a:buFont typeface="Arial" panose="020B0604020202020204" pitchFamily="34" charset="0"/>
              <a:buChar char="•"/>
            </a:pPr>
            <a:r>
              <a:rPr lang="en-US">
                <a:solidFill>
                  <a:schemeClr val="bg1"/>
                </a:solidFill>
              </a:rPr>
              <a:t>Orice semnătură electronică avansată calificată are valoare juridică egală atât cea eliberată direct de la STISC, cât și cea eliberată de STISC prin intermediul operatorilor de telefonie mobilă Orange și Moldcell.</a:t>
            </a:r>
          </a:p>
        </p:txBody>
      </p:sp>
    </p:spTree>
    <p:extLst>
      <p:ext uri="{BB962C8B-B14F-4D97-AF65-F5344CB8AC3E}">
        <p14:creationId xmlns:p14="http://schemas.microsoft.com/office/powerpoint/2010/main" val="1023523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EA6AEA-A8CC-4501-B81A-CB2BCB839890}"/>
              </a:ext>
            </a:extLst>
          </p:cNvPr>
          <p:cNvSpPr>
            <a:spLocks noGrp="1"/>
          </p:cNvSpPr>
          <p:nvPr>
            <p:ph type="title"/>
          </p:nvPr>
        </p:nvSpPr>
        <p:spPr>
          <a:xfrm>
            <a:off x="4676148" y="426387"/>
            <a:ext cx="3936166" cy="800407"/>
          </a:xfrm>
        </p:spPr>
        <p:txBody>
          <a:bodyPr vert="horz" lIns="91440" tIns="45720" rIns="91440" bIns="45720" rtlCol="0" anchor="ctr">
            <a:normAutofit/>
          </a:bodyPr>
          <a:lstStyle/>
          <a:p>
            <a:pPr defTabSz="914400">
              <a:spcBef>
                <a:spcPct val="0"/>
              </a:spcBef>
            </a:pPr>
            <a:r>
              <a:rPr lang="en-US" sz="2400">
                <a:solidFill>
                  <a:schemeClr val="bg1"/>
                </a:solidFill>
              </a:rPr>
              <a:t>Securitatea semnăturii electronice avansate calificate</a:t>
            </a:r>
          </a:p>
        </p:txBody>
      </p:sp>
      <p:pic>
        <p:nvPicPr>
          <p:cNvPr id="5" name="Picture 4" descr="Graphical user interface&#10;&#10;Description automatically generated">
            <a:extLst>
              <a:ext uri="{FF2B5EF4-FFF2-40B4-BE49-F238E27FC236}">
                <a16:creationId xmlns:a16="http://schemas.microsoft.com/office/drawing/2014/main" id="{4B1BDBD3-9AB0-43B4-8CA4-8500AB2CE2AB}"/>
              </a:ext>
            </a:extLst>
          </p:cNvPr>
          <p:cNvPicPr>
            <a:picLocks noChangeAspect="1"/>
          </p:cNvPicPr>
          <p:nvPr/>
        </p:nvPicPr>
        <p:blipFill rotWithShape="1">
          <a:blip r:embed="rId2"/>
          <a:srcRect l="10164" r="14934" b="3"/>
          <a:stretch/>
        </p:blipFill>
        <p:spPr>
          <a:xfrm>
            <a:off x="554969" y="821555"/>
            <a:ext cx="3566210" cy="3566210"/>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2" name="Group 11">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3418"/>
            <a:ext cx="1396390" cy="538135"/>
            <a:chOff x="0" y="377893"/>
            <a:chExt cx="1861854" cy="717514"/>
          </a:xfrm>
          <a:solidFill>
            <a:schemeClr val="bg1"/>
          </a:solidFill>
        </p:grpSpPr>
        <p:sp>
          <p:nvSpPr>
            <p:cNvPr id="13" name="Freeform: Shape 1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Text Placeholder 2">
            <a:extLst>
              <a:ext uri="{FF2B5EF4-FFF2-40B4-BE49-F238E27FC236}">
                <a16:creationId xmlns:a16="http://schemas.microsoft.com/office/drawing/2014/main" id="{582DD3A7-8680-48C4-B7E4-BDE8578621E1}"/>
              </a:ext>
            </a:extLst>
          </p:cNvPr>
          <p:cNvSpPr>
            <a:spLocks noGrp="1"/>
          </p:cNvSpPr>
          <p:nvPr>
            <p:ph type="body" idx="1"/>
          </p:nvPr>
        </p:nvSpPr>
        <p:spPr>
          <a:xfrm>
            <a:off x="4676151" y="1365276"/>
            <a:ext cx="3912879" cy="3263504"/>
          </a:xfrm>
        </p:spPr>
        <p:txBody>
          <a:bodyPr vert="horz" lIns="91440" tIns="45720" rIns="91440" bIns="45720" rtlCol="0">
            <a:normAutofit/>
          </a:bodyPr>
          <a:lstStyle/>
          <a:p>
            <a:pPr indent="-228600" defTabSz="914400">
              <a:spcAft>
                <a:spcPts val="600"/>
              </a:spcAft>
              <a:buFont typeface="Arial" panose="020B0604020202020204" pitchFamily="34" charset="0"/>
              <a:buChar char="•"/>
            </a:pPr>
            <a:r>
              <a:rPr lang="en-US" sz="1500">
                <a:solidFill>
                  <a:schemeClr val="bg1"/>
                </a:solidFill>
              </a:rPr>
              <a:t>Crearea semnăturii electronice avansate calificate reprezintă un proces securizat, prin care o identitate electronică este legată de un document electronic și semnătura digitală nu poate fi copiată pe un alt document. Totodată orice schimbare asupra documentului va duce la nevaliditatea semnăturii. Procesul de semnare presupune crearea unui hash (amprentă digitală), ulterior, acesta este verificat, în cazul în care el nu coincide, atunci se consideră că documentul nu a fost semnat sau că a fost modificat ulterior.</a:t>
            </a:r>
          </a:p>
        </p:txBody>
      </p:sp>
      <p:grpSp>
        <p:nvGrpSpPr>
          <p:cNvPr id="16"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4490298"/>
            <a:ext cx="790849" cy="352266"/>
            <a:chOff x="9841624" y="4115729"/>
            <a:chExt cx="602169" cy="268223"/>
          </a:xfrm>
          <a:solidFill>
            <a:schemeClr val="bg1"/>
          </a:solidFill>
        </p:grpSpPr>
        <p:sp>
          <p:nvSpPr>
            <p:cNvPr id="17" name="Freeform: Shape 16">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3854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2550319"/>
          </a:xfrm>
          <a:prstGeom prst="flowChartDocument">
            <a:avLst/>
          </a:prstGeom>
          <a:solidFill>
            <a:srgbClr val="8D7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CAD9D3-1857-4924-8FCA-AF7C132F6E89}"/>
              </a:ext>
            </a:extLst>
          </p:cNvPr>
          <p:cNvSpPr>
            <a:spLocks noGrp="1"/>
          </p:cNvSpPr>
          <p:nvPr>
            <p:ph type="title"/>
          </p:nvPr>
        </p:nvSpPr>
        <p:spPr>
          <a:xfrm>
            <a:off x="628650" y="128371"/>
            <a:ext cx="2130136" cy="1778361"/>
          </a:xfrm>
        </p:spPr>
        <p:txBody>
          <a:bodyPr vert="horz" lIns="91440" tIns="45720" rIns="91440" bIns="45720" rtlCol="0" anchor="ctr">
            <a:normAutofit/>
          </a:bodyPr>
          <a:lstStyle/>
          <a:p>
            <a:pPr defTabSz="914400">
              <a:spcBef>
                <a:spcPct val="0"/>
              </a:spcBef>
            </a:pPr>
            <a:r>
              <a:rPr lang="en-US" sz="2400" kern="1200" dirty="0" err="1">
                <a:solidFill>
                  <a:srgbClr val="FFFFFF"/>
                </a:solidFill>
                <a:latin typeface="+mj-lt"/>
                <a:ea typeface="+mj-ea"/>
                <a:cs typeface="+mj-cs"/>
              </a:rPr>
              <a:t>Verificarea</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și</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semnarea</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documentelor</a:t>
            </a:r>
            <a:endParaRPr lang="en-US" sz="24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EEE62426-1297-4AF1-8208-7B0F0B546D47}"/>
              </a:ext>
            </a:extLst>
          </p:cNvPr>
          <p:cNvPicPr>
            <a:picLocks noChangeAspect="1"/>
          </p:cNvPicPr>
          <p:nvPr/>
        </p:nvPicPr>
        <p:blipFill>
          <a:blip r:embed="rId2"/>
          <a:stretch>
            <a:fillRect/>
          </a:stretch>
        </p:blipFill>
        <p:spPr>
          <a:xfrm>
            <a:off x="3155949" y="987803"/>
            <a:ext cx="5510653" cy="3168625"/>
          </a:xfrm>
          <a:prstGeom prst="rect">
            <a:avLst/>
          </a:prstGeom>
        </p:spPr>
      </p:pic>
    </p:spTree>
    <p:extLst>
      <p:ext uri="{BB962C8B-B14F-4D97-AF65-F5344CB8AC3E}">
        <p14:creationId xmlns:p14="http://schemas.microsoft.com/office/powerpoint/2010/main" val="684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A293A-B91A-4ED1-BAE4-8018FF829BD9}"/>
              </a:ext>
            </a:extLst>
          </p:cNvPr>
          <p:cNvSpPr>
            <a:spLocks noGrp="1"/>
          </p:cNvSpPr>
          <p:nvPr>
            <p:ph type="title"/>
          </p:nvPr>
        </p:nvSpPr>
        <p:spPr>
          <a:xfrm>
            <a:off x="771525" y="1475449"/>
            <a:ext cx="1971675" cy="1910443"/>
          </a:xfrm>
          <a:noFill/>
        </p:spPr>
        <p:txBody>
          <a:bodyPr vert="horz" lIns="91440" tIns="45720" rIns="91440" bIns="45720" rtlCol="0" anchor="ctr">
            <a:normAutofit/>
          </a:bodyPr>
          <a:lstStyle/>
          <a:p>
            <a:pPr algn="ctr" defTabSz="914400">
              <a:spcBef>
                <a:spcPct val="0"/>
              </a:spcBef>
            </a:pPr>
            <a:r>
              <a:rPr lang="en-US" sz="2300" kern="1200">
                <a:solidFill>
                  <a:srgbClr val="FFFFFF"/>
                </a:solidFill>
                <a:latin typeface="+mj-lt"/>
                <a:ea typeface="+mj-ea"/>
                <a:cs typeface="+mj-cs"/>
              </a:rPr>
              <a:t>Verificarea și semnarea documentelor</a:t>
            </a:r>
          </a:p>
        </p:txBody>
      </p:sp>
      <p:pic>
        <p:nvPicPr>
          <p:cNvPr id="5" name="Picture 4">
            <a:extLst>
              <a:ext uri="{FF2B5EF4-FFF2-40B4-BE49-F238E27FC236}">
                <a16:creationId xmlns:a16="http://schemas.microsoft.com/office/drawing/2014/main" id="{777DEE6B-FA7D-4429-94AB-533A7C3412A6}"/>
              </a:ext>
            </a:extLst>
          </p:cNvPr>
          <p:cNvPicPr>
            <a:picLocks noChangeAspect="1"/>
          </p:cNvPicPr>
          <p:nvPr/>
        </p:nvPicPr>
        <p:blipFill>
          <a:blip r:embed="rId2"/>
          <a:stretch>
            <a:fillRect/>
          </a:stretch>
        </p:blipFill>
        <p:spPr>
          <a:xfrm>
            <a:off x="3582987" y="530309"/>
            <a:ext cx="5085525" cy="4081134"/>
          </a:xfrm>
          <a:prstGeom prst="rect">
            <a:avLst/>
          </a:prstGeom>
        </p:spPr>
      </p:pic>
    </p:spTree>
    <p:extLst>
      <p:ext uri="{BB962C8B-B14F-4D97-AF65-F5344CB8AC3E}">
        <p14:creationId xmlns:p14="http://schemas.microsoft.com/office/powerpoint/2010/main" val="3503656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213" y="431520"/>
            <a:ext cx="4280457" cy="428045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EE032C-5E54-4DD2-9D69-E3240D7FA250}"/>
              </a:ext>
            </a:extLst>
          </p:cNvPr>
          <p:cNvSpPr>
            <a:spLocks noGrp="1"/>
          </p:cNvSpPr>
          <p:nvPr>
            <p:ph type="title"/>
          </p:nvPr>
        </p:nvSpPr>
        <p:spPr>
          <a:xfrm>
            <a:off x="628650" y="1311339"/>
            <a:ext cx="3731078" cy="2690839"/>
          </a:xfrm>
        </p:spPr>
        <p:txBody>
          <a:bodyPr vert="horz" lIns="91440" tIns="45720" rIns="91440" bIns="45720" rtlCol="0" anchor="ctr">
            <a:normAutofit/>
          </a:bodyPr>
          <a:lstStyle/>
          <a:p>
            <a:pPr algn="ctr" defTabSz="914400">
              <a:spcBef>
                <a:spcPct val="0"/>
              </a:spcBef>
            </a:pPr>
            <a:r>
              <a:rPr lang="en-US" sz="4400" kern="1200">
                <a:solidFill>
                  <a:schemeClr val="bg1"/>
                </a:solidFill>
                <a:latin typeface="+mj-lt"/>
                <a:ea typeface="+mj-ea"/>
                <a:cs typeface="+mj-cs"/>
              </a:rPr>
              <a:t>Surse utile:</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9836" y="894940"/>
            <a:ext cx="968730" cy="321911"/>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8295" y="316191"/>
            <a:ext cx="968601" cy="96860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8295" y="316191"/>
            <a:ext cx="968601" cy="96860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0689" y="3561229"/>
            <a:ext cx="997902" cy="997897"/>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0689" y="3561229"/>
            <a:ext cx="997902" cy="997897"/>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Text Placeholder 2">
            <a:extLst>
              <a:ext uri="{FF2B5EF4-FFF2-40B4-BE49-F238E27FC236}">
                <a16:creationId xmlns:a16="http://schemas.microsoft.com/office/drawing/2014/main" id="{E32EFCB7-98CC-40CF-9479-8E1C8313224D}"/>
              </a:ext>
            </a:extLst>
          </p:cNvPr>
          <p:cNvSpPr>
            <a:spLocks noGrp="1"/>
          </p:cNvSpPr>
          <p:nvPr>
            <p:ph type="body" idx="1"/>
          </p:nvPr>
        </p:nvSpPr>
        <p:spPr>
          <a:xfrm>
            <a:off x="4857952" y="848134"/>
            <a:ext cx="3731078" cy="3263504"/>
          </a:xfrm>
        </p:spPr>
        <p:txBody>
          <a:bodyPr vert="horz" lIns="91440" tIns="45720" rIns="91440" bIns="45720" rtlCol="0">
            <a:normAutofit lnSpcReduction="10000"/>
          </a:bodyPr>
          <a:lstStyle/>
          <a:p>
            <a:pPr indent="-228600" defTabSz="914400">
              <a:spcAft>
                <a:spcPts val="600"/>
              </a:spcAft>
              <a:buFont typeface="Arial" panose="020B0604020202020204" pitchFamily="34" charset="0"/>
              <a:buChar char="•"/>
            </a:pPr>
            <a:r>
              <a:rPr lang="en-US" sz="1900" dirty="0">
                <a:solidFill>
                  <a:schemeClr val="bg1"/>
                </a:solidFill>
                <a:hlinkClick r:id="rId2"/>
              </a:rPr>
              <a:t>https://stisc.gov.md/sites/default/files/ghiduri/Ghid%20de%20utilizare%20MoldSign.pdf</a:t>
            </a:r>
            <a:endParaRPr lang="en-US" sz="1900" dirty="0">
              <a:solidFill>
                <a:schemeClr val="bg1"/>
              </a:solidFill>
            </a:endParaRPr>
          </a:p>
          <a:p>
            <a:pPr indent="-228600" defTabSz="914400">
              <a:spcAft>
                <a:spcPts val="600"/>
              </a:spcAft>
              <a:buFont typeface="Arial" panose="020B0604020202020204" pitchFamily="34" charset="0"/>
              <a:buChar char="•"/>
            </a:pPr>
            <a:r>
              <a:rPr lang="en-US" sz="1900" dirty="0">
                <a:solidFill>
                  <a:schemeClr val="bg1"/>
                </a:solidFill>
                <a:hlinkClick r:id="rId3"/>
              </a:rPr>
              <a:t>https://ict.md/wp-content/uploads/2020/07/Ghid-Semna%CC%86tura-Electronica%CC%86-Final.pdf</a:t>
            </a:r>
            <a:endParaRPr lang="en-US" sz="1900" dirty="0">
              <a:solidFill>
                <a:schemeClr val="bg1"/>
              </a:solidFill>
            </a:endParaRPr>
          </a:p>
          <a:p>
            <a:pPr indent="-228600" defTabSz="914400">
              <a:spcAft>
                <a:spcPts val="600"/>
              </a:spcAft>
              <a:buFont typeface="Arial" panose="020B0604020202020204" pitchFamily="34" charset="0"/>
              <a:buChar char="•"/>
            </a:pPr>
            <a:r>
              <a:rPr lang="en-US" sz="1900" dirty="0">
                <a:solidFill>
                  <a:schemeClr val="bg1"/>
                </a:solidFill>
                <a:hlinkClick r:id="rId4"/>
              </a:rPr>
              <a:t>https://www.orange.md/?p=1&amp;c=8&amp;sc=87</a:t>
            </a:r>
            <a:endParaRPr lang="en-US" sz="1900" dirty="0">
              <a:solidFill>
                <a:schemeClr val="bg1"/>
              </a:solidFill>
            </a:endParaRPr>
          </a:p>
          <a:p>
            <a:pPr indent="-228600" defTabSz="914400">
              <a:spcAft>
                <a:spcPts val="600"/>
              </a:spcAft>
              <a:buFont typeface="Arial" panose="020B0604020202020204" pitchFamily="34" charset="0"/>
              <a:buChar char="•"/>
            </a:pPr>
            <a:r>
              <a:rPr lang="en-US" sz="1900" dirty="0">
                <a:solidFill>
                  <a:schemeClr val="bg1"/>
                </a:solidFill>
                <a:hlinkClick r:id="rId5"/>
              </a:rPr>
              <a:t>https://www.moldcell.md/rom/semnatura-mobila</a:t>
            </a:r>
            <a:r>
              <a:rPr lang="en-US" sz="1900" dirty="0">
                <a:solidFill>
                  <a:schemeClr val="bg1"/>
                </a:solidFill>
              </a:rPr>
              <a:t> </a:t>
            </a:r>
          </a:p>
          <a:p>
            <a:pPr indent="-228600" defTabSz="914400">
              <a:spcAft>
                <a:spcPts val="600"/>
              </a:spcAft>
              <a:buFont typeface="Arial" panose="020B0604020202020204" pitchFamily="34" charset="0"/>
              <a:buChar char="•"/>
            </a:pPr>
            <a:r>
              <a:rPr lang="en-US" sz="1900" dirty="0">
                <a:solidFill>
                  <a:schemeClr val="bg1"/>
                </a:solidFill>
              </a:rPr>
              <a:t>Mcabinet.gov.md </a:t>
            </a:r>
          </a:p>
          <a:p>
            <a:pPr indent="-228600" defTabSz="914400">
              <a:spcAft>
                <a:spcPts val="600"/>
              </a:spcAft>
              <a:buFont typeface="Arial" panose="020B0604020202020204" pitchFamily="34" charset="0"/>
              <a:buChar char="•"/>
            </a:pPr>
            <a:endParaRPr lang="en-US" sz="1900" dirty="0">
              <a:solidFill>
                <a:schemeClr val="bg1"/>
              </a:solidFill>
            </a:endParaRPr>
          </a:p>
          <a:p>
            <a:pPr indent="-228600" defTabSz="914400">
              <a:spcAft>
                <a:spcPts val="600"/>
              </a:spcAft>
              <a:buFont typeface="Arial" panose="020B0604020202020204" pitchFamily="34" charset="0"/>
              <a:buChar char="•"/>
            </a:pPr>
            <a:endParaRPr lang="en-US" sz="1900" dirty="0">
              <a:solidFill>
                <a:schemeClr val="bg1"/>
              </a:solidFill>
            </a:endParaRPr>
          </a:p>
        </p:txBody>
      </p:sp>
    </p:spTree>
    <p:extLst>
      <p:ext uri="{BB962C8B-B14F-4D97-AF65-F5344CB8AC3E}">
        <p14:creationId xmlns:p14="http://schemas.microsoft.com/office/powerpoint/2010/main" val="124908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1788826"/>
            <a:ext cx="430568" cy="1565847"/>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73825"/>
            <a:ext cx="8333796" cy="431430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3852A-E2DC-4D72-9C1C-426DA53C75FD}"/>
              </a:ext>
            </a:extLst>
          </p:cNvPr>
          <p:cNvSpPr>
            <a:spLocks noGrp="1"/>
          </p:cNvSpPr>
          <p:nvPr>
            <p:ph type="title"/>
          </p:nvPr>
        </p:nvSpPr>
        <p:spPr>
          <a:xfrm>
            <a:off x="865213" y="929945"/>
            <a:ext cx="3006440" cy="3510437"/>
          </a:xfrm>
        </p:spPr>
        <p:txBody>
          <a:bodyPr vert="horz" lIns="91440" tIns="45720" rIns="91440" bIns="45720" rtlCol="0" anchor="ctr">
            <a:normAutofit/>
          </a:bodyPr>
          <a:lstStyle/>
          <a:p>
            <a:pPr defTabSz="914400">
              <a:spcBef>
                <a:spcPct val="0"/>
              </a:spcBef>
            </a:pPr>
            <a:r>
              <a:rPr lang="en-US" sz="3900" kern="1200">
                <a:solidFill>
                  <a:schemeClr val="tx1"/>
                </a:solidFill>
                <a:latin typeface="+mj-lt"/>
                <a:ea typeface="+mj-ea"/>
                <a:cs typeface="+mj-cs"/>
              </a:rPr>
              <a:t>Subiecte:</a:t>
            </a:r>
          </a:p>
        </p:txBody>
      </p:sp>
      <p:sp>
        <p:nvSpPr>
          <p:cNvPr id="3" name="Text Placeholder 2">
            <a:extLst>
              <a:ext uri="{FF2B5EF4-FFF2-40B4-BE49-F238E27FC236}">
                <a16:creationId xmlns:a16="http://schemas.microsoft.com/office/drawing/2014/main" id="{B781F649-B929-4D36-8B25-0AD80588647B}"/>
              </a:ext>
            </a:extLst>
          </p:cNvPr>
          <p:cNvSpPr>
            <a:spLocks noGrp="1"/>
          </p:cNvSpPr>
          <p:nvPr>
            <p:ph type="body" idx="1"/>
          </p:nvPr>
        </p:nvSpPr>
        <p:spPr>
          <a:xfrm>
            <a:off x="4718942" y="929945"/>
            <a:ext cx="3728868" cy="3510437"/>
          </a:xfrm>
        </p:spPr>
        <p:txBody>
          <a:bodyPr vert="horz" lIns="91440" tIns="45720" rIns="91440" bIns="45720" rtlCol="0" anchor="ctr">
            <a:normAutofit/>
          </a:bodyPr>
          <a:lstStyle/>
          <a:p>
            <a:pPr indent="-228600" defTabSz="914400">
              <a:spcAft>
                <a:spcPts val="600"/>
              </a:spcAft>
              <a:buFont typeface="Arial" panose="020B0604020202020204" pitchFamily="34" charset="0"/>
              <a:buChar char="•"/>
            </a:pPr>
            <a:r>
              <a:rPr lang="ro-RO" sz="1500" b="0" i="0" dirty="0">
                <a:effectLst/>
              </a:rPr>
              <a:t>Semnătura electronică. Aspecte generale</a:t>
            </a:r>
            <a:r>
              <a:rPr lang="en-US" sz="1500" b="0" i="0" dirty="0">
                <a:effectLst/>
              </a:rPr>
              <a:t> </a:t>
            </a:r>
          </a:p>
          <a:p>
            <a:pPr indent="-228600" defTabSz="914400">
              <a:spcAft>
                <a:spcPts val="600"/>
              </a:spcAft>
              <a:buFont typeface="Arial" panose="020B0604020202020204" pitchFamily="34" charset="0"/>
              <a:buChar char="•"/>
            </a:pPr>
            <a:r>
              <a:rPr lang="ro-RO" sz="1500" b="0" i="0" dirty="0">
                <a:effectLst/>
              </a:rPr>
              <a:t>Semnătura electronică simplă</a:t>
            </a:r>
            <a:endParaRPr lang="en-US" sz="1500" b="0" i="0" dirty="0">
              <a:effectLst/>
            </a:endParaRPr>
          </a:p>
          <a:p>
            <a:pPr indent="-228600" defTabSz="914400">
              <a:spcAft>
                <a:spcPts val="600"/>
              </a:spcAft>
              <a:buFont typeface="Arial" panose="020B0604020202020204" pitchFamily="34" charset="0"/>
              <a:buChar char="•"/>
            </a:pPr>
            <a:r>
              <a:rPr lang="ro-RO" sz="1500" dirty="0"/>
              <a:t>Semnătura electronică avansată</a:t>
            </a:r>
            <a:endParaRPr lang="en-US" sz="1500" dirty="0"/>
          </a:p>
          <a:p>
            <a:pPr indent="-228600" defTabSz="914400">
              <a:spcAft>
                <a:spcPts val="600"/>
              </a:spcAft>
              <a:buFont typeface="Arial" panose="020B0604020202020204" pitchFamily="34" charset="0"/>
              <a:buChar char="•"/>
            </a:pPr>
            <a:r>
              <a:rPr lang="ro-RO" sz="1500" b="0" i="0" dirty="0">
                <a:effectLst/>
              </a:rPr>
              <a:t>Servicii care pot fi utilizate</a:t>
            </a:r>
            <a:endParaRPr lang="en-US" sz="1500" b="0" i="0" dirty="0">
              <a:effectLst/>
            </a:endParaRPr>
          </a:p>
        </p:txBody>
      </p:sp>
    </p:spTree>
    <p:extLst>
      <p:ext uri="{BB962C8B-B14F-4D97-AF65-F5344CB8AC3E}">
        <p14:creationId xmlns:p14="http://schemas.microsoft.com/office/powerpoint/2010/main" val="147104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ectangle 3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4F9ED4-ECB5-48D0-8609-C616D03574BD}"/>
              </a:ext>
            </a:extLst>
          </p:cNvPr>
          <p:cNvSpPr>
            <a:spLocks noGrp="1"/>
          </p:cNvSpPr>
          <p:nvPr>
            <p:ph type="title"/>
          </p:nvPr>
        </p:nvSpPr>
        <p:spPr>
          <a:xfrm>
            <a:off x="350041" y="440141"/>
            <a:ext cx="2401025" cy="2540623"/>
          </a:xfrm>
        </p:spPr>
        <p:txBody>
          <a:bodyPr vert="horz" lIns="91440" tIns="45720" rIns="91440" bIns="45720" rtlCol="0" anchor="b">
            <a:normAutofit/>
          </a:bodyPr>
          <a:lstStyle/>
          <a:p>
            <a:pPr algn="r" defTabSz="914400">
              <a:spcBef>
                <a:spcPct val="0"/>
              </a:spcBef>
            </a:pPr>
            <a:r>
              <a:rPr lang="en-US" sz="3000" kern="1200" dirty="0" err="1">
                <a:solidFill>
                  <a:srgbClr val="FFFFFF"/>
                </a:solidFill>
                <a:latin typeface="+mj-lt"/>
                <a:ea typeface="+mj-ea"/>
                <a:cs typeface="+mj-cs"/>
              </a:rPr>
              <a:t>Introducere</a:t>
            </a:r>
            <a:endParaRPr lang="en-US" sz="30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0D0F3D7E-9A99-4E2E-BEA0-0F4806217D34}"/>
              </a:ext>
            </a:extLst>
          </p:cNvPr>
          <p:cNvSpPr>
            <a:spLocks noGrp="1"/>
          </p:cNvSpPr>
          <p:nvPr>
            <p:ph type="body" idx="1"/>
          </p:nvPr>
        </p:nvSpPr>
        <p:spPr>
          <a:xfrm>
            <a:off x="3607694" y="487110"/>
            <a:ext cx="4916510" cy="4159535"/>
          </a:xfrm>
        </p:spPr>
        <p:txBody>
          <a:bodyPr vert="horz" lIns="91440" tIns="45720" rIns="91440" bIns="45720" rtlCol="0" anchor="ctr">
            <a:normAutofit/>
          </a:bodyPr>
          <a:lstStyle/>
          <a:p>
            <a:pPr indent="-228600" defTabSz="914400">
              <a:spcAft>
                <a:spcPts val="600"/>
              </a:spcAft>
              <a:buFont typeface="Arial" panose="020B0604020202020204" pitchFamily="34" charset="0"/>
              <a:buChar char="•"/>
            </a:pPr>
            <a:r>
              <a:rPr lang="en-US" sz="1500"/>
              <a:t>Utilizarea documentelor electronice este mai ieftină, mai rapidă și mai eficientă. Marile companii internaționale, dar și cele medii au înțeles că o mare parte a întârzierilor în procesul decizional este cauzată de aprobarea cererilor interne, a notelor de intrare, etc. De asemenea, toate aceste "hârtii" sunt și purtătoare de costuri și, mai nou, creează riscuri epidemiologice. Cu semnătura electronică, timpul pierdut se reduce cu 99%, iar costurile cu 40%.</a:t>
            </a:r>
          </a:p>
        </p:txBody>
      </p:sp>
    </p:spTree>
    <p:extLst>
      <p:ext uri="{BB962C8B-B14F-4D97-AF65-F5344CB8AC3E}">
        <p14:creationId xmlns:p14="http://schemas.microsoft.com/office/powerpoint/2010/main" val="81184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0F60959-25EF-446E-B831-4C27B4DE766E}"/>
              </a:ext>
            </a:extLst>
          </p:cNvPr>
          <p:cNvSpPr>
            <a:spLocks noGrp="1"/>
          </p:cNvSpPr>
          <p:nvPr>
            <p:ph type="title"/>
          </p:nvPr>
        </p:nvSpPr>
        <p:spPr>
          <a:xfrm>
            <a:off x="691976" y="937931"/>
            <a:ext cx="3453205" cy="3122407"/>
          </a:xfrm>
        </p:spPr>
        <p:txBody>
          <a:bodyPr vert="horz" lIns="91440" tIns="45720" rIns="91440" bIns="45720" rtlCol="0" anchor="ctr">
            <a:normAutofit/>
          </a:bodyPr>
          <a:lstStyle/>
          <a:p>
            <a:pPr defTabSz="914400">
              <a:spcBef>
                <a:spcPct val="0"/>
              </a:spcBef>
            </a:pPr>
            <a:r>
              <a:rPr lang="en-US" sz="6000" kern="1200">
                <a:solidFill>
                  <a:schemeClr val="bg1"/>
                </a:solidFill>
                <a:latin typeface="+mj-lt"/>
                <a:ea typeface="+mj-ea"/>
                <a:cs typeface="+mj-cs"/>
              </a:rPr>
              <a:t>Noțiune</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57" y="825711"/>
            <a:ext cx="3747444" cy="3346848"/>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0BFB7FE-73E8-44CB-B1EB-213CE8F9611A}"/>
              </a:ext>
            </a:extLst>
          </p:cNvPr>
          <p:cNvSpPr>
            <a:spLocks noGrp="1"/>
          </p:cNvSpPr>
          <p:nvPr>
            <p:ph type="body" idx="1"/>
          </p:nvPr>
        </p:nvSpPr>
        <p:spPr>
          <a:xfrm>
            <a:off x="4719918" y="645459"/>
            <a:ext cx="3598431" cy="3767865"/>
          </a:xfrm>
        </p:spPr>
        <p:txBody>
          <a:bodyPr vert="horz" lIns="91440" tIns="45720" rIns="91440" bIns="45720" rtlCol="0" anchor="ctr">
            <a:normAutofit/>
          </a:bodyPr>
          <a:lstStyle/>
          <a:p>
            <a:pPr marL="146050" indent="-228600" defTabSz="914400">
              <a:spcAft>
                <a:spcPts val="600"/>
              </a:spcAft>
              <a:buFont typeface="Arial" panose="020B0604020202020204" pitchFamily="34" charset="0"/>
              <a:buChar char="•"/>
            </a:pPr>
            <a:r>
              <a:rPr lang="en-US" sz="1500">
                <a:solidFill>
                  <a:schemeClr val="bg1"/>
                </a:solidFill>
              </a:rPr>
              <a:t>Semnătură electronică reprezintă date în formă electronică, care sunt atașate la sau logic asociate cu alte date în formă electronică şi care sunt utilizate ca metodă de autentificare. (Legea nr.91/2014).</a:t>
            </a:r>
          </a:p>
        </p:txBody>
      </p:sp>
    </p:spTree>
    <p:extLst>
      <p:ext uri="{BB962C8B-B14F-4D97-AF65-F5344CB8AC3E}">
        <p14:creationId xmlns:p14="http://schemas.microsoft.com/office/powerpoint/2010/main" val="5665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sitting at a table with a computer&#10;&#10;Description automatically generated">
            <a:extLst>
              <a:ext uri="{FF2B5EF4-FFF2-40B4-BE49-F238E27FC236}">
                <a16:creationId xmlns:a16="http://schemas.microsoft.com/office/drawing/2014/main" id="{8B28538B-B2B1-4EB9-A680-90C7B534C2F8}"/>
              </a:ext>
            </a:extLst>
          </p:cNvPr>
          <p:cNvPicPr>
            <a:picLocks noChangeAspect="1"/>
          </p:cNvPicPr>
          <p:nvPr/>
        </p:nvPicPr>
        <p:blipFill rotWithShape="1">
          <a:blip r:embed="rId2"/>
          <a:srcRect t="7924" b="7806"/>
          <a:stretch/>
        </p:blipFill>
        <p:spPr>
          <a:xfrm>
            <a:off x="20" y="10"/>
            <a:ext cx="9143979" cy="51434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7486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44FDB2A-ECF7-467A-A4D5-0BAFC44D2572}"/>
              </a:ext>
            </a:extLst>
          </p:cNvPr>
          <p:cNvSpPr>
            <a:spLocks noGrp="1"/>
          </p:cNvSpPr>
          <p:nvPr>
            <p:ph type="title"/>
          </p:nvPr>
        </p:nvSpPr>
        <p:spPr>
          <a:xfrm>
            <a:off x="532086" y="1435462"/>
            <a:ext cx="3153102" cy="1007066"/>
          </a:xfrm>
        </p:spPr>
        <p:txBody>
          <a:bodyPr vert="horz" lIns="91440" tIns="45720" rIns="91440" bIns="45720" rtlCol="0" anchor="ctr">
            <a:normAutofit/>
          </a:bodyPr>
          <a:lstStyle/>
          <a:p>
            <a:pPr algn="ctr" defTabSz="914400">
              <a:spcBef>
                <a:spcPct val="0"/>
              </a:spcBef>
            </a:pPr>
            <a:r>
              <a:rPr lang="en-US" sz="2700"/>
              <a:t>Tipuri de semnături electronica:</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250285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A06C0F6-B61B-4670-8E6E-113678E782AC}"/>
              </a:ext>
            </a:extLst>
          </p:cNvPr>
          <p:cNvSpPr>
            <a:spLocks noGrp="1"/>
          </p:cNvSpPr>
          <p:nvPr>
            <p:ph type="body" idx="1"/>
          </p:nvPr>
        </p:nvSpPr>
        <p:spPr>
          <a:xfrm>
            <a:off x="394137" y="2563179"/>
            <a:ext cx="3444765" cy="1964880"/>
          </a:xfrm>
        </p:spPr>
        <p:txBody>
          <a:bodyPr vert="horz" lIns="91440" tIns="45720" rIns="91440" bIns="45720" rtlCol="0" anchor="ctr">
            <a:normAutofit/>
          </a:bodyPr>
          <a:lstStyle/>
          <a:p>
            <a:pPr marL="146050" indent="-228600" defTabSz="914400">
              <a:spcAft>
                <a:spcPts val="600"/>
              </a:spcAft>
              <a:buFont typeface="Arial" panose="020B0604020202020204" pitchFamily="34" charset="0"/>
              <a:buChar char="•"/>
            </a:pPr>
            <a:r>
              <a:rPr lang="en-US" sz="1400"/>
              <a:t>În Republica Moldova cadrul normativ reglementează trei tipuri de semnături electronice: </a:t>
            </a:r>
          </a:p>
          <a:p>
            <a:pPr marL="146050" indent="-228600" defTabSz="914400">
              <a:spcAft>
                <a:spcPts val="600"/>
              </a:spcAft>
              <a:buFont typeface="Arial" panose="020B0604020202020204" pitchFamily="34" charset="0"/>
              <a:buChar char="•"/>
            </a:pPr>
            <a:r>
              <a:rPr lang="en-US" sz="1400"/>
              <a:t>• Semnătura electronică simplă; </a:t>
            </a:r>
          </a:p>
          <a:p>
            <a:pPr marL="146050" indent="-228600" defTabSz="914400">
              <a:spcAft>
                <a:spcPts val="600"/>
              </a:spcAft>
              <a:buFont typeface="Arial" panose="020B0604020202020204" pitchFamily="34" charset="0"/>
              <a:buChar char="•"/>
            </a:pPr>
            <a:r>
              <a:rPr lang="en-US" sz="1400"/>
              <a:t>• Semnătura electronică avansată necalificată; </a:t>
            </a:r>
          </a:p>
          <a:p>
            <a:pPr marL="146050" indent="-228600" defTabSz="914400">
              <a:spcAft>
                <a:spcPts val="600"/>
              </a:spcAft>
              <a:buFont typeface="Arial" panose="020B0604020202020204" pitchFamily="34" charset="0"/>
              <a:buChar char="•"/>
            </a:pPr>
            <a:r>
              <a:rPr lang="en-US" sz="1400"/>
              <a:t>• Semnătura electronică avansată calificată.</a:t>
            </a:r>
          </a:p>
        </p:txBody>
      </p:sp>
    </p:spTree>
    <p:extLst>
      <p:ext uri="{BB962C8B-B14F-4D97-AF65-F5344CB8AC3E}">
        <p14:creationId xmlns:p14="http://schemas.microsoft.com/office/powerpoint/2010/main" val="50066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96" y="780627"/>
            <a:ext cx="3566211" cy="35662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558" y="772205"/>
            <a:ext cx="3566211" cy="356621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70" y="701141"/>
            <a:ext cx="3566211" cy="3566211"/>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610FC-27CA-4813-8297-ADBC59F84209}"/>
              </a:ext>
            </a:extLst>
          </p:cNvPr>
          <p:cNvSpPr>
            <a:spLocks noGrp="1"/>
          </p:cNvSpPr>
          <p:nvPr>
            <p:ph type="title"/>
          </p:nvPr>
        </p:nvSpPr>
        <p:spPr>
          <a:xfrm>
            <a:off x="826776" y="1408119"/>
            <a:ext cx="3022599" cy="2411529"/>
          </a:xfrm>
        </p:spPr>
        <p:txBody>
          <a:bodyPr vert="horz" lIns="91440" tIns="45720" rIns="91440" bIns="45720" rtlCol="0" anchor="ctr">
            <a:normAutofit/>
          </a:bodyPr>
          <a:lstStyle/>
          <a:p>
            <a:pPr algn="ctr" defTabSz="914400">
              <a:spcBef>
                <a:spcPct val="0"/>
              </a:spcBef>
            </a:pPr>
            <a:r>
              <a:rPr lang="en-US" sz="4400" kern="1200" dirty="0" err="1">
                <a:solidFill>
                  <a:schemeClr val="bg1"/>
                </a:solidFill>
                <a:latin typeface="+mj-lt"/>
                <a:ea typeface="+mj-ea"/>
                <a:cs typeface="+mj-cs"/>
              </a:rPr>
              <a:t>Organul</a:t>
            </a:r>
            <a:r>
              <a:rPr lang="en-US" sz="4400" kern="1200" dirty="0">
                <a:solidFill>
                  <a:schemeClr val="bg1"/>
                </a:solidFill>
                <a:latin typeface="+mj-lt"/>
                <a:ea typeface="+mj-ea"/>
                <a:cs typeface="+mj-cs"/>
              </a:rPr>
              <a:t> competent </a:t>
            </a:r>
            <a:r>
              <a:rPr lang="en-US" sz="4400" kern="1200" dirty="0" err="1">
                <a:solidFill>
                  <a:schemeClr val="bg1"/>
                </a:solidFill>
                <a:latin typeface="+mj-lt"/>
                <a:ea typeface="+mj-ea"/>
                <a:cs typeface="+mj-cs"/>
              </a:rPr>
              <a:t>în</a:t>
            </a:r>
            <a:r>
              <a:rPr lang="en-US" sz="4400" kern="1200" dirty="0">
                <a:solidFill>
                  <a:schemeClr val="bg1"/>
                </a:solidFill>
                <a:latin typeface="+mj-lt"/>
                <a:ea typeface="+mj-ea"/>
                <a:cs typeface="+mj-cs"/>
              </a:rPr>
              <a:t> </a:t>
            </a:r>
            <a:r>
              <a:rPr lang="en-US" sz="4400" kern="1200" dirty="0" err="1">
                <a:solidFill>
                  <a:schemeClr val="bg1"/>
                </a:solidFill>
                <a:latin typeface="+mj-lt"/>
                <a:ea typeface="+mj-ea"/>
                <a:cs typeface="+mj-cs"/>
              </a:rPr>
              <a:t>domeniul</a:t>
            </a:r>
            <a:r>
              <a:rPr lang="en-US" sz="4400" kern="1200" dirty="0">
                <a:solidFill>
                  <a:schemeClr val="bg1"/>
                </a:solidFill>
                <a:latin typeface="+mj-lt"/>
                <a:ea typeface="+mj-ea"/>
                <a:cs typeface="+mj-cs"/>
              </a:rPr>
              <a:t> </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3418"/>
            <a:ext cx="1396390" cy="538135"/>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343359"/>
            <a:ext cx="685923" cy="68592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393" y="343359"/>
            <a:ext cx="685923" cy="68592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3709997"/>
            <a:ext cx="239955" cy="239956"/>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232" y="3709997"/>
            <a:ext cx="239955" cy="239956"/>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 Placeholder 2">
            <a:extLst>
              <a:ext uri="{FF2B5EF4-FFF2-40B4-BE49-F238E27FC236}">
                <a16:creationId xmlns:a16="http://schemas.microsoft.com/office/drawing/2014/main" id="{8E49517E-7884-440E-9FDB-5BB8C4999143}"/>
              </a:ext>
            </a:extLst>
          </p:cNvPr>
          <p:cNvSpPr>
            <a:spLocks noGrp="1"/>
          </p:cNvSpPr>
          <p:nvPr>
            <p:ph type="body" idx="1"/>
          </p:nvPr>
        </p:nvSpPr>
        <p:spPr>
          <a:xfrm>
            <a:off x="4676151" y="848134"/>
            <a:ext cx="3912879" cy="3263504"/>
          </a:xfrm>
        </p:spPr>
        <p:txBody>
          <a:bodyPr vert="horz" lIns="91440" tIns="45720" rIns="91440" bIns="45720" rtlCol="0">
            <a:normAutofit/>
          </a:bodyPr>
          <a:lstStyle/>
          <a:p>
            <a:pPr marL="146050" indent="-228600" defTabSz="914400">
              <a:spcAft>
                <a:spcPts val="600"/>
              </a:spcAft>
              <a:buFont typeface="Arial" panose="020B0604020202020204" pitchFamily="34" charset="0"/>
              <a:buChar char="•"/>
            </a:pPr>
            <a:r>
              <a:rPr lang="en-US">
                <a:solidFill>
                  <a:schemeClr val="bg1"/>
                </a:solidFill>
              </a:rPr>
              <a:t>Organul competent în domeniul semnăturii electronice este Serviciul de Informații și Securitate al Republicii Moldova.</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59174" y="4604598"/>
            <a:ext cx="790849" cy="352266"/>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25835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D640-8BC7-4CA5-8C7A-6C1E700B20B9}"/>
              </a:ext>
            </a:extLst>
          </p:cNvPr>
          <p:cNvSpPr>
            <a:spLocks noGrp="1"/>
          </p:cNvSpPr>
          <p:nvPr>
            <p:ph type="title"/>
          </p:nvPr>
        </p:nvSpPr>
        <p:spPr>
          <a:xfrm>
            <a:off x="360759" y="2814636"/>
            <a:ext cx="2468166" cy="1839516"/>
          </a:xfrm>
        </p:spPr>
        <p:txBody>
          <a:bodyPr vert="horz" lIns="91440" tIns="45720" rIns="91440" bIns="45720" rtlCol="0" anchor="ctr">
            <a:normAutofit/>
          </a:bodyPr>
          <a:lstStyle/>
          <a:p>
            <a:pPr defTabSz="914400">
              <a:spcBef>
                <a:spcPct val="0"/>
              </a:spcBef>
            </a:pPr>
            <a:r>
              <a:rPr lang="en-US" sz="2700"/>
              <a:t>Documentul electronic</a:t>
            </a:r>
          </a:p>
        </p:txBody>
      </p:sp>
      <p:pic>
        <p:nvPicPr>
          <p:cNvPr id="5" name="Picture 4" descr="A picture containing keyboard, electronics&#10;&#10;Description automatically generated">
            <a:extLst>
              <a:ext uri="{FF2B5EF4-FFF2-40B4-BE49-F238E27FC236}">
                <a16:creationId xmlns:a16="http://schemas.microsoft.com/office/drawing/2014/main" id="{AB2DD146-6E87-4216-8735-4EC66D661D2A}"/>
              </a:ext>
            </a:extLst>
          </p:cNvPr>
          <p:cNvPicPr>
            <a:picLocks noChangeAspect="1"/>
          </p:cNvPicPr>
          <p:nvPr/>
        </p:nvPicPr>
        <p:blipFill rotWithShape="1">
          <a:blip r:embed="rId2"/>
          <a:srcRect t="11087" b="15132"/>
          <a:stretch/>
        </p:blipFill>
        <p:spPr>
          <a:xfrm>
            <a:off x="20" y="10"/>
            <a:ext cx="9143980" cy="278294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A814B222-B339-4F72-9149-F4017B6F2055}"/>
              </a:ext>
            </a:extLst>
          </p:cNvPr>
          <p:cNvSpPr>
            <a:spLocks noGrp="1"/>
          </p:cNvSpPr>
          <p:nvPr>
            <p:ph type="body" idx="1"/>
          </p:nvPr>
        </p:nvSpPr>
        <p:spPr>
          <a:xfrm>
            <a:off x="3167986" y="2814637"/>
            <a:ext cx="5614060" cy="1839515"/>
          </a:xfrm>
        </p:spPr>
        <p:txBody>
          <a:bodyPr vert="horz" lIns="91440" tIns="45720" rIns="91440" bIns="45720" rtlCol="0" anchor="ctr">
            <a:normAutofit/>
          </a:bodyPr>
          <a:lstStyle/>
          <a:p>
            <a:pPr indent="-228600" defTabSz="914400">
              <a:spcAft>
                <a:spcPts val="600"/>
              </a:spcAft>
              <a:buFont typeface="Arial" panose="020B0604020202020204" pitchFamily="34" charset="0"/>
              <a:buChar char="•"/>
            </a:pPr>
            <a:r>
              <a:rPr lang="en-US" sz="1400" dirty="0"/>
              <a:t>Document electronic – </a:t>
            </a:r>
            <a:r>
              <a:rPr lang="en-US" sz="1400" dirty="0" err="1"/>
              <a:t>informaţie</a:t>
            </a:r>
            <a:r>
              <a:rPr lang="en-US" sz="1400" dirty="0"/>
              <a:t> </a:t>
            </a:r>
            <a:r>
              <a:rPr lang="en-US" sz="1400" dirty="0" err="1"/>
              <a:t>în</a:t>
            </a:r>
            <a:r>
              <a:rPr lang="en-US" sz="1400" dirty="0"/>
              <a:t> </a:t>
            </a:r>
            <a:r>
              <a:rPr lang="en-US" sz="1400" dirty="0" err="1"/>
              <a:t>formă</a:t>
            </a:r>
            <a:r>
              <a:rPr lang="en-US" sz="1400" dirty="0"/>
              <a:t> </a:t>
            </a:r>
            <a:r>
              <a:rPr lang="en-US" sz="1400" dirty="0" err="1"/>
              <a:t>electronică</a:t>
            </a:r>
            <a:r>
              <a:rPr lang="en-US" sz="1400" dirty="0"/>
              <a:t>, </a:t>
            </a:r>
            <a:r>
              <a:rPr lang="en-US" sz="1400" dirty="0" err="1"/>
              <a:t>creată</a:t>
            </a:r>
            <a:r>
              <a:rPr lang="en-US" sz="1400" dirty="0"/>
              <a:t>, </a:t>
            </a:r>
            <a:r>
              <a:rPr lang="en-US" sz="1400" dirty="0" err="1"/>
              <a:t>structurată</a:t>
            </a:r>
            <a:r>
              <a:rPr lang="en-US" sz="1400" dirty="0"/>
              <a:t>, </a:t>
            </a:r>
            <a:r>
              <a:rPr lang="en-US" sz="1400" dirty="0" err="1"/>
              <a:t>prelucrată</a:t>
            </a:r>
            <a:r>
              <a:rPr lang="en-US" sz="1400" dirty="0"/>
              <a:t>, </a:t>
            </a:r>
            <a:r>
              <a:rPr lang="en-US" sz="1400" dirty="0" err="1"/>
              <a:t>păstrată</a:t>
            </a:r>
            <a:r>
              <a:rPr lang="en-US" sz="1400" dirty="0"/>
              <a:t> </a:t>
            </a:r>
            <a:r>
              <a:rPr lang="en-US" sz="1400" dirty="0" err="1"/>
              <a:t>şi</a:t>
            </a:r>
            <a:r>
              <a:rPr lang="en-US" sz="1400" dirty="0"/>
              <a:t>/</a:t>
            </a:r>
            <a:r>
              <a:rPr lang="en-US" sz="1400" dirty="0" err="1"/>
              <a:t>sau</a:t>
            </a:r>
            <a:r>
              <a:rPr lang="en-US" sz="1400" dirty="0"/>
              <a:t> </a:t>
            </a:r>
            <a:r>
              <a:rPr lang="en-US" sz="1400" dirty="0" err="1"/>
              <a:t>transmisă</a:t>
            </a:r>
            <a:r>
              <a:rPr lang="en-US" sz="1400" dirty="0"/>
              <a:t> </a:t>
            </a:r>
            <a:r>
              <a:rPr lang="en-US" sz="1400" dirty="0" err="1"/>
              <a:t>prin</a:t>
            </a:r>
            <a:r>
              <a:rPr lang="en-US" sz="1400" dirty="0"/>
              <a:t> </a:t>
            </a:r>
            <a:r>
              <a:rPr lang="en-US" sz="1400" dirty="0" err="1"/>
              <a:t>intermediul</a:t>
            </a:r>
            <a:r>
              <a:rPr lang="en-US" sz="1400" dirty="0"/>
              <a:t> </a:t>
            </a:r>
            <a:r>
              <a:rPr lang="en-US" sz="1400" dirty="0" err="1"/>
              <a:t>computerului</a:t>
            </a:r>
            <a:r>
              <a:rPr lang="en-US" sz="1400" dirty="0"/>
              <a:t> </a:t>
            </a:r>
            <a:r>
              <a:rPr lang="en-US" sz="1400" dirty="0" err="1"/>
              <a:t>sau</a:t>
            </a:r>
            <a:r>
              <a:rPr lang="en-US" sz="1400" dirty="0"/>
              <a:t> al </a:t>
            </a:r>
            <a:r>
              <a:rPr lang="en-US" sz="1400" dirty="0" err="1"/>
              <a:t>altor</a:t>
            </a:r>
            <a:r>
              <a:rPr lang="en-US" sz="1400" dirty="0"/>
              <a:t> </a:t>
            </a:r>
            <a:r>
              <a:rPr lang="en-US" sz="1400" dirty="0" err="1"/>
              <a:t>dispozitive</a:t>
            </a:r>
            <a:r>
              <a:rPr lang="en-US" sz="1400" dirty="0"/>
              <a:t> </a:t>
            </a:r>
            <a:r>
              <a:rPr lang="en-US" sz="1400" dirty="0" err="1"/>
              <a:t>electronice</a:t>
            </a:r>
            <a:r>
              <a:rPr lang="en-US" sz="1400" dirty="0"/>
              <a:t>, </a:t>
            </a:r>
            <a:r>
              <a:rPr lang="en-US" sz="1400" dirty="0" err="1"/>
              <a:t>semnată</a:t>
            </a:r>
            <a:r>
              <a:rPr lang="en-US" sz="1400" dirty="0"/>
              <a:t> cu </a:t>
            </a:r>
            <a:r>
              <a:rPr lang="en-US" sz="1400" dirty="0" err="1"/>
              <a:t>semnătură</a:t>
            </a:r>
            <a:r>
              <a:rPr lang="en-US" sz="1400" dirty="0"/>
              <a:t> </a:t>
            </a:r>
            <a:r>
              <a:rPr lang="en-US" sz="1400" dirty="0" err="1"/>
              <a:t>electronică</a:t>
            </a:r>
            <a:r>
              <a:rPr lang="en-US" sz="1400" dirty="0"/>
              <a:t> </a:t>
            </a:r>
            <a:r>
              <a:rPr lang="en-US" sz="1400" dirty="0" err="1"/>
              <a:t>în</a:t>
            </a:r>
            <a:r>
              <a:rPr lang="en-US" sz="1400" dirty="0"/>
              <a:t> </a:t>
            </a:r>
            <a:r>
              <a:rPr lang="en-US" sz="1400" dirty="0" err="1"/>
              <a:t>conformitate</a:t>
            </a:r>
            <a:r>
              <a:rPr lang="en-US" sz="1400" dirty="0"/>
              <a:t> cu </a:t>
            </a:r>
            <a:r>
              <a:rPr lang="en-US" sz="1400" dirty="0" err="1"/>
              <a:t>Legea</a:t>
            </a:r>
            <a:r>
              <a:rPr lang="en-US" sz="1400" dirty="0"/>
              <a:t> 91/2014.</a:t>
            </a:r>
          </a:p>
        </p:txBody>
      </p:sp>
    </p:spTree>
    <p:extLst>
      <p:ext uri="{BB962C8B-B14F-4D97-AF65-F5344CB8AC3E}">
        <p14:creationId xmlns:p14="http://schemas.microsoft.com/office/powerpoint/2010/main" val="352579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FF0340-C44B-4EA0-8EE2-40D2EACB66CD}"/>
              </a:ext>
            </a:extLst>
          </p:cNvPr>
          <p:cNvPicPr>
            <a:picLocks noChangeAspect="1"/>
          </p:cNvPicPr>
          <p:nvPr/>
        </p:nvPicPr>
        <p:blipFill>
          <a:blip r:embed="rId2"/>
          <a:stretch>
            <a:fillRect/>
          </a:stretch>
        </p:blipFill>
        <p:spPr>
          <a:xfrm>
            <a:off x="2307339" y="482600"/>
            <a:ext cx="4529321" cy="417829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75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rawing, clock&#10;&#10;Description automatically generated">
            <a:extLst>
              <a:ext uri="{FF2B5EF4-FFF2-40B4-BE49-F238E27FC236}">
                <a16:creationId xmlns:a16="http://schemas.microsoft.com/office/drawing/2014/main" id="{CAE5EF1D-15C3-4116-ACD4-534C89FC81BB}"/>
              </a:ext>
            </a:extLst>
          </p:cNvPr>
          <p:cNvPicPr>
            <a:picLocks noChangeAspect="1"/>
          </p:cNvPicPr>
          <p:nvPr/>
        </p:nvPicPr>
        <p:blipFill rotWithShape="1">
          <a:blip r:embed="rId2"/>
          <a:srcRect l="11043" r="1845" b="-1"/>
          <a:stretch/>
        </p:blipFill>
        <p:spPr>
          <a:xfrm>
            <a:off x="20" y="10"/>
            <a:ext cx="9143979" cy="5143490"/>
          </a:xfrm>
          <a:prstGeom prst="rect">
            <a:avLst/>
          </a:prstGeom>
        </p:spPr>
      </p:pic>
      <p:sp>
        <p:nvSpPr>
          <p:cNvPr id="2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7486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37FCB89-890C-4E30-82BD-FFEBFDC85B2F}"/>
              </a:ext>
            </a:extLst>
          </p:cNvPr>
          <p:cNvSpPr>
            <a:spLocks noGrp="1"/>
          </p:cNvSpPr>
          <p:nvPr>
            <p:ph type="title"/>
          </p:nvPr>
        </p:nvSpPr>
        <p:spPr>
          <a:xfrm>
            <a:off x="532086" y="1435462"/>
            <a:ext cx="3153102" cy="1007066"/>
          </a:xfrm>
        </p:spPr>
        <p:txBody>
          <a:bodyPr vert="horz" lIns="91440" tIns="45720" rIns="91440" bIns="45720" rtlCol="0" anchor="ctr">
            <a:normAutofit/>
          </a:bodyPr>
          <a:lstStyle/>
          <a:p>
            <a:pPr algn="ctr" defTabSz="914400">
              <a:spcBef>
                <a:spcPct val="0"/>
              </a:spcBef>
            </a:pPr>
            <a:r>
              <a:rPr lang="en-US" sz="2700" b="0"/>
              <a:t>Semnătura electronică simplă</a:t>
            </a:r>
            <a:endParaRPr lang="en-US" sz="2700"/>
          </a:p>
        </p:txBody>
      </p:sp>
      <p:cxnSp>
        <p:nvCxnSpPr>
          <p:cNvPr id="23" name="Straight Connector 2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250285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2283C92-6081-4DDE-9AD0-2705BDC69071}"/>
              </a:ext>
            </a:extLst>
          </p:cNvPr>
          <p:cNvSpPr>
            <a:spLocks noGrp="1"/>
          </p:cNvSpPr>
          <p:nvPr>
            <p:ph type="body" idx="1"/>
          </p:nvPr>
        </p:nvSpPr>
        <p:spPr>
          <a:xfrm>
            <a:off x="394137" y="2563179"/>
            <a:ext cx="3444765" cy="1964880"/>
          </a:xfrm>
        </p:spPr>
        <p:txBody>
          <a:bodyPr vert="horz" lIns="91440" tIns="45720" rIns="91440" bIns="45720" rtlCol="0" anchor="ctr">
            <a:normAutofit/>
          </a:bodyPr>
          <a:lstStyle/>
          <a:p>
            <a:pPr marL="0" indent="-228600" defTabSz="914400">
              <a:spcAft>
                <a:spcPts val="600"/>
              </a:spcAft>
              <a:buFont typeface="Arial" panose="020B0604020202020204" pitchFamily="34" charset="0"/>
              <a:buChar char="•"/>
            </a:pPr>
            <a:r>
              <a:rPr lang="en-US" sz="1400" dirty="0" err="1"/>
              <a:t>Semnătura</a:t>
            </a:r>
            <a:r>
              <a:rPr lang="en-US" sz="1400" dirty="0"/>
              <a:t> </a:t>
            </a:r>
            <a:r>
              <a:rPr lang="en-US" sz="1400" dirty="0" err="1"/>
              <a:t>electronică</a:t>
            </a:r>
            <a:r>
              <a:rPr lang="en-US" sz="1400" dirty="0"/>
              <a:t> </a:t>
            </a:r>
            <a:r>
              <a:rPr lang="en-US" sz="1400" dirty="0" err="1"/>
              <a:t>simplă</a:t>
            </a:r>
            <a:r>
              <a:rPr lang="en-US" sz="1400" dirty="0"/>
              <a:t> </a:t>
            </a:r>
            <a:r>
              <a:rPr lang="en-US" sz="1400" dirty="0" err="1"/>
              <a:t>este</a:t>
            </a:r>
            <a:r>
              <a:rPr lang="en-US" sz="1400" dirty="0"/>
              <a:t> </a:t>
            </a:r>
            <a:r>
              <a:rPr lang="en-US" sz="1400" dirty="0" err="1"/>
              <a:t>semnătura</a:t>
            </a:r>
            <a:r>
              <a:rPr lang="en-US" sz="1400" dirty="0"/>
              <a:t> </a:t>
            </a:r>
            <a:r>
              <a:rPr lang="en-US" sz="1400" dirty="0" err="1"/>
              <a:t>electronică</a:t>
            </a:r>
            <a:r>
              <a:rPr lang="en-US" sz="1400" dirty="0"/>
              <a:t> </a:t>
            </a:r>
            <a:r>
              <a:rPr lang="en-US" sz="1400" dirty="0" err="1"/>
              <a:t>utilizată</a:t>
            </a:r>
            <a:r>
              <a:rPr lang="en-US" sz="1400" dirty="0"/>
              <a:t> ca </a:t>
            </a:r>
            <a:r>
              <a:rPr lang="en-US" sz="1400" dirty="0" err="1"/>
              <a:t>metodă</a:t>
            </a:r>
            <a:r>
              <a:rPr lang="en-US" sz="1400" dirty="0"/>
              <a:t> de </a:t>
            </a:r>
            <a:r>
              <a:rPr lang="en-US" sz="1400" dirty="0" err="1"/>
              <a:t>autentificare</a:t>
            </a:r>
            <a:r>
              <a:rPr lang="en-US" sz="1400" dirty="0"/>
              <a:t>, </a:t>
            </a:r>
            <a:r>
              <a:rPr lang="en-US" sz="1400" dirty="0" err="1"/>
              <a:t>fără</a:t>
            </a:r>
            <a:r>
              <a:rPr lang="en-US" sz="1400" dirty="0"/>
              <a:t> a face </a:t>
            </a:r>
            <a:r>
              <a:rPr lang="en-US" sz="1400" dirty="0" err="1"/>
              <a:t>trimitere</a:t>
            </a:r>
            <a:r>
              <a:rPr lang="en-US" sz="1400" dirty="0"/>
              <a:t> </a:t>
            </a:r>
            <a:r>
              <a:rPr lang="en-US" sz="1400" dirty="0" err="1"/>
              <a:t>exclusiv</a:t>
            </a:r>
            <a:r>
              <a:rPr lang="en-US" sz="1400" dirty="0"/>
              <a:t> la </a:t>
            </a:r>
            <a:r>
              <a:rPr lang="en-US" sz="1400" dirty="0" err="1"/>
              <a:t>semnatar</a:t>
            </a:r>
            <a:r>
              <a:rPr lang="en-US" sz="1400" dirty="0"/>
              <a:t>.</a:t>
            </a:r>
            <a:endParaRPr lang="ro-RO" sz="1400" dirty="0"/>
          </a:p>
          <a:p>
            <a:pPr marL="0" indent="-228600" defTabSz="914400">
              <a:spcAft>
                <a:spcPts val="600"/>
              </a:spcAft>
              <a:buFont typeface="Arial" panose="020B0604020202020204" pitchFamily="34" charset="0"/>
              <a:buChar char="•"/>
            </a:pPr>
            <a:r>
              <a:rPr lang="ro-RO" sz="1100" dirty="0"/>
              <a:t>Procedura de verificare a semnăturii electronice simple trebuie prevăzută de acordul părților sau de actele normative. Părțile se bazează pe prevederile acordului încheiat, atât pentru a crea, cât și pentru a verifica semnătura electronică simplă.</a:t>
            </a:r>
            <a:endParaRPr lang="en-US" sz="1400" dirty="0"/>
          </a:p>
        </p:txBody>
      </p:sp>
    </p:spTree>
    <p:extLst>
      <p:ext uri="{BB962C8B-B14F-4D97-AF65-F5344CB8AC3E}">
        <p14:creationId xmlns:p14="http://schemas.microsoft.com/office/powerpoint/2010/main" val="283250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819</Words>
  <Application>Microsoft Office PowerPoint</Application>
  <PresentationFormat>On-screen Show (16:9)</PresentationFormat>
  <Paragraphs>50</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 Light</vt:lpstr>
      <vt:lpstr>Arial</vt:lpstr>
      <vt:lpstr>Calibri</vt:lpstr>
      <vt:lpstr>Office Theme</vt:lpstr>
      <vt:lpstr>Semnătura electronică</vt:lpstr>
      <vt:lpstr>Subiecte:</vt:lpstr>
      <vt:lpstr>Introducere</vt:lpstr>
      <vt:lpstr>Noțiune</vt:lpstr>
      <vt:lpstr>Tipuri de semnături electronica:</vt:lpstr>
      <vt:lpstr>Organul competent în domeniul </vt:lpstr>
      <vt:lpstr>Documentul electronic</vt:lpstr>
      <vt:lpstr>PowerPoint Presentation</vt:lpstr>
      <vt:lpstr>Semnătura electronică simplă</vt:lpstr>
      <vt:lpstr>Semnătura electronică avansată </vt:lpstr>
      <vt:lpstr>SEMNĂTURA ELECTRONICĂ AVANSATĂ NECALIFICATĂ</vt:lpstr>
      <vt:lpstr>Probațiunea</vt:lpstr>
      <vt:lpstr>SEMNĂTURA ELECTRONICĂ AVANSATĂ CALIFICATĂ</vt:lpstr>
      <vt:lpstr>Aplicarea semnăturii electronice</vt:lpstr>
      <vt:lpstr>Semnătura electronică avansată calificată</vt:lpstr>
      <vt:lpstr>Securitatea semnăturii electronice avansate calificate</vt:lpstr>
      <vt:lpstr>Verificarea și semnarea documentelor</vt:lpstr>
      <vt:lpstr>Verificarea și semnarea documentelor</vt:lpstr>
      <vt:lpstr>Surse utile: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dc:title>
  <dc:creator>Marina Bzovii</dc:creator>
  <cp:lastModifiedBy>Isae Spînu</cp:lastModifiedBy>
  <cp:revision>8</cp:revision>
  <dcterms:created xsi:type="dcterms:W3CDTF">2020-09-24T14:27:01Z</dcterms:created>
  <dcterms:modified xsi:type="dcterms:W3CDTF">2021-04-13T14:44:04Z</dcterms:modified>
</cp:coreProperties>
</file>