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8" r:id="rId11"/>
    <p:sldId id="265" r:id="rId12"/>
    <p:sldId id="266" r:id="rId13"/>
    <p:sldId id="267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FFFF66"/>
    <a:srgbClr val="003399"/>
    <a:srgbClr val="FFCC00"/>
    <a:srgbClr val="FFFF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34" autoAdjust="0"/>
    <p:restoredTop sz="94265" autoAdjust="0"/>
  </p:normalViewPr>
  <p:slideViewPr>
    <p:cSldViewPr>
      <p:cViewPr>
        <p:scale>
          <a:sx n="66" d="100"/>
          <a:sy n="66" d="100"/>
        </p:scale>
        <p:origin x="-1500" y="-1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6868100" cy="3686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endParaRPr lang="de-DE" dirty="0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endParaRPr lang="de-DE" dirty="0"/>
          </a:p>
        </p:txBody>
      </p:sp>
      <p:sp>
        <p:nvSpPr>
          <p:cNvPr id="348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endParaRPr lang="de-DE" dirty="0"/>
          </a:p>
        </p:txBody>
      </p:sp>
      <p:sp>
        <p:nvSpPr>
          <p:cNvPr id="348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fld id="{E0E9553C-6518-426C-92E2-C6BBF164C2E1}" type="slidenum">
              <a:rPr lang="de-DE"/>
              <a:pPr/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xmlns="" val="26553015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endParaRPr lang="de-DE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endParaRPr lang="de-DE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endParaRPr lang="de-DE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fld id="{3E7A2F3A-8946-443A-B042-352D2B1667BB}" type="slidenum">
              <a:rPr lang="de-DE"/>
              <a:pPr/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xmlns="" val="33757321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Text Box 2"/>
          <p:cNvSpPr txBox="1">
            <a:spLocks noChangeArrowheads="1"/>
          </p:cNvSpPr>
          <p:nvPr userDrawn="1"/>
        </p:nvSpPr>
        <p:spPr bwMode="auto">
          <a:xfrm>
            <a:off x="576263" y="692150"/>
            <a:ext cx="82804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en-GB" sz="2400" dirty="0" smtClean="0">
                <a:solidFill>
                  <a:srgbClr val="FFFF66"/>
                </a:solidFill>
              </a:rPr>
              <a:t>on Economic Stimulation in Rural Area (ESRA</a:t>
            </a:r>
            <a:r>
              <a:rPr lang="ro-RO" sz="2400" dirty="0" smtClean="0">
                <a:solidFill>
                  <a:srgbClr val="FFFF66"/>
                </a:solidFill>
              </a:rPr>
              <a:t>)</a:t>
            </a:r>
            <a:endParaRPr lang="en-GB" dirty="0" smtClean="0">
              <a:solidFill>
                <a:srgbClr val="FFFF66"/>
              </a:solidFill>
            </a:endParaRPr>
          </a:p>
        </p:txBody>
      </p:sp>
      <p:sp>
        <p:nvSpPr>
          <p:cNvPr id="5" name="Text Box 2"/>
          <p:cNvSpPr txBox="1">
            <a:spLocks noChangeArrowheads="1"/>
          </p:cNvSpPr>
          <p:nvPr userDrawn="1"/>
        </p:nvSpPr>
        <p:spPr bwMode="auto">
          <a:xfrm>
            <a:off x="468313" y="188913"/>
            <a:ext cx="845978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en-GB" sz="2400" dirty="0" smtClean="0">
                <a:solidFill>
                  <a:srgbClr val="FFFF66"/>
                </a:solidFill>
              </a:rPr>
              <a:t>Technical Assistance to Sector Budget Support</a:t>
            </a:r>
            <a:endParaRPr lang="en-GB" dirty="0" smtClean="0">
              <a:solidFill>
                <a:srgbClr val="FFFF66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3" name="Picture 9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155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37" name="Text Box 13"/>
          <p:cNvSpPr txBox="1">
            <a:spLocks noChangeArrowheads="1"/>
          </p:cNvSpPr>
          <p:nvPr userDrawn="1"/>
        </p:nvSpPr>
        <p:spPr bwMode="auto">
          <a:xfrm>
            <a:off x="-1588" y="6488113"/>
            <a:ext cx="19446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000" b="0" dirty="0"/>
              <a:t>This project is financed by  the European Union</a:t>
            </a:r>
            <a:endParaRPr lang="en-GB" sz="1000" b="0" dirty="0"/>
          </a:p>
        </p:txBody>
      </p:sp>
      <p:pic>
        <p:nvPicPr>
          <p:cNvPr id="1045" name="Picture 21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107950" y="5918200"/>
            <a:ext cx="860425" cy="5715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</p:pic>
      <p:sp>
        <p:nvSpPr>
          <p:cNvPr id="1047" name="Text Box 23"/>
          <p:cNvSpPr txBox="1">
            <a:spLocks noChangeArrowheads="1"/>
          </p:cNvSpPr>
          <p:nvPr userDrawn="1"/>
        </p:nvSpPr>
        <p:spPr bwMode="auto">
          <a:xfrm>
            <a:off x="6624638" y="6464300"/>
            <a:ext cx="2447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r>
              <a:rPr lang="en-US" sz="1000" b="0" dirty="0"/>
              <a:t>   The project is implemented by a </a:t>
            </a:r>
          </a:p>
          <a:p>
            <a:pPr algn="r"/>
            <a:r>
              <a:rPr lang="en-US" sz="1000" b="0" dirty="0"/>
              <a:t>GFA Consulting Group led consortium</a:t>
            </a:r>
            <a:endParaRPr lang="en-GB" sz="1000" b="0" dirty="0"/>
          </a:p>
        </p:txBody>
      </p:sp>
      <p:sp>
        <p:nvSpPr>
          <p:cNvPr id="1050" name="Rectangle 26"/>
          <p:cNvSpPr>
            <a:spLocks noChangeArrowheads="1"/>
          </p:cNvSpPr>
          <p:nvPr userDrawn="1"/>
        </p:nvSpPr>
        <p:spPr bwMode="auto">
          <a:xfrm>
            <a:off x="3708400" y="6165850"/>
            <a:ext cx="1547813" cy="395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1000" b="0" dirty="0"/>
              <a:t>EuropeAid </a:t>
            </a:r>
            <a:r>
              <a:rPr lang="en-GB" sz="1000" b="0" dirty="0" smtClean="0"/>
              <a:t>ESRA</a:t>
            </a:r>
            <a:r>
              <a:rPr lang="en-GB" sz="1000" b="0" baseline="0" dirty="0" smtClean="0"/>
              <a:t> </a:t>
            </a:r>
            <a:r>
              <a:rPr lang="en-GB" sz="1000" b="0" dirty="0" smtClean="0"/>
              <a:t>Project</a:t>
            </a:r>
            <a:endParaRPr lang="en-GB" sz="1000" b="0" dirty="0"/>
          </a:p>
        </p:txBody>
      </p:sp>
      <p:pic>
        <p:nvPicPr>
          <p:cNvPr id="1051" name="Picture 27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7200900" y="5913438"/>
            <a:ext cx="955675" cy="455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" name="Picture 8" descr="OPM_Logo_UK"/>
          <p:cNvPicPr/>
          <p:nvPr userDrawn="1"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8280412" y="5877272"/>
            <a:ext cx="791580" cy="4680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3600" b="1" dirty="0" smtClean="0"/>
              <a:t>COSME </a:t>
            </a:r>
            <a:r>
              <a:rPr lang="ro-RO" sz="3600" b="1" dirty="0" smtClean="0"/>
              <a:t>Strategic</a:t>
            </a:r>
            <a:r>
              <a:rPr lang="en-GB" sz="3600" b="1" dirty="0" smtClean="0"/>
              <a:t> </a:t>
            </a:r>
            <a:r>
              <a:rPr lang="ro-RO" sz="3600" b="1" dirty="0" smtClean="0"/>
              <a:t>Plan 2020</a:t>
            </a:r>
            <a:r>
              <a:rPr lang="ro-RO" sz="3600" dirty="0" smtClean="0"/>
              <a:t> and </a:t>
            </a:r>
            <a:r>
              <a:rPr lang="ro-RO" sz="3600" b="1" dirty="0" smtClean="0"/>
              <a:t>Action Plan 2015-2017</a:t>
            </a:r>
            <a:br>
              <a:rPr lang="ro-RO" sz="3600" b="1" dirty="0" smtClean="0"/>
            </a:br>
            <a:endParaRPr lang="en-GB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3776464" cy="1752600"/>
          </a:xfrm>
        </p:spPr>
        <p:txBody>
          <a:bodyPr/>
          <a:lstStyle/>
          <a:p>
            <a:r>
              <a:rPr lang="en-GB" dirty="0" smtClean="0"/>
              <a:t>Stephen </a:t>
            </a:r>
            <a:r>
              <a:rPr lang="en-GB" dirty="0" err="1" smtClean="0"/>
              <a:t>Batstone</a:t>
            </a:r>
            <a:endParaRPr lang="en-GB" dirty="0" smtClean="0"/>
          </a:p>
          <a:p>
            <a:r>
              <a:rPr lang="en-GB" dirty="0" smtClean="0"/>
              <a:t>Senior Expert</a:t>
            </a:r>
            <a:endParaRPr lang="en-GB" dirty="0"/>
          </a:p>
        </p:txBody>
      </p:sp>
      <p:pic>
        <p:nvPicPr>
          <p:cNvPr id="5" name="Picture 4" descr="gfa-e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48164" y="3537012"/>
            <a:ext cx="2115338" cy="19168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389336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ro-RO" sz="3600" b="1" dirty="0" smtClean="0">
                <a:solidFill>
                  <a:schemeClr val="bg1"/>
                </a:solidFill>
              </a:rPr>
              <a:t>COSME</a:t>
            </a:r>
            <a:r>
              <a:rPr lang="en-GB" sz="3600" b="1" dirty="0" smtClean="0">
                <a:solidFill>
                  <a:schemeClr val="bg1"/>
                </a:solidFill>
              </a:rPr>
              <a:t> Programme Management</a:t>
            </a:r>
            <a:r>
              <a:rPr lang="en-GB" b="1" dirty="0" smtClean="0"/>
              <a:t/>
            </a:r>
            <a:br>
              <a:rPr lang="en-GB" b="1" dirty="0" smtClean="0"/>
            </a:br>
            <a:endParaRPr lang="en-GB" dirty="0"/>
          </a:p>
        </p:txBody>
      </p:sp>
      <p:pic>
        <p:nvPicPr>
          <p:cNvPr id="8" name="Content Placeholder 7" descr="structure eng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03548" y="1736812"/>
            <a:ext cx="8163247" cy="413127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chemeClr val="bg1"/>
                </a:solidFill>
              </a:rPr>
              <a:t>2015</a:t>
            </a:r>
            <a:endParaRPr lang="en-GB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spcAft>
                <a:spcPts val="1200"/>
              </a:spcAft>
              <a:buClr>
                <a:srgbClr val="000066"/>
              </a:buClr>
            </a:pPr>
            <a:r>
              <a:rPr lang="en-GB" dirty="0" smtClean="0"/>
              <a:t>Set-up of COSME </a:t>
            </a:r>
            <a:r>
              <a:rPr lang="en-GB" b="1" dirty="0" smtClean="0">
                <a:solidFill>
                  <a:srgbClr val="000066"/>
                </a:solidFill>
              </a:rPr>
              <a:t>operating structures</a:t>
            </a:r>
            <a:r>
              <a:rPr lang="en-GB" dirty="0" smtClean="0"/>
              <a:t>, and associated capacity building </a:t>
            </a:r>
          </a:p>
          <a:p>
            <a:pPr lvl="0">
              <a:spcAft>
                <a:spcPts val="1200"/>
              </a:spcAft>
              <a:buClr>
                <a:srgbClr val="000066"/>
              </a:buClr>
            </a:pPr>
            <a:r>
              <a:rPr lang="en-GB" dirty="0" smtClean="0"/>
              <a:t>Outreach activities to </a:t>
            </a:r>
            <a:r>
              <a:rPr lang="en-GB" b="1" dirty="0" smtClean="0">
                <a:solidFill>
                  <a:srgbClr val="000066"/>
                </a:solidFill>
              </a:rPr>
              <a:t>promote COSME</a:t>
            </a:r>
          </a:p>
          <a:p>
            <a:pPr lvl="0">
              <a:spcAft>
                <a:spcPts val="1200"/>
              </a:spcAft>
              <a:buClr>
                <a:srgbClr val="000066"/>
              </a:buClr>
            </a:pPr>
            <a:r>
              <a:rPr lang="en-GB" dirty="0" smtClean="0"/>
              <a:t>Strengthening of</a:t>
            </a:r>
            <a:r>
              <a:rPr lang="ro-RO" dirty="0" smtClean="0"/>
              <a:t> </a:t>
            </a:r>
            <a:r>
              <a:rPr lang="ro-RO" b="1" dirty="0" smtClean="0">
                <a:solidFill>
                  <a:srgbClr val="000066"/>
                </a:solidFill>
              </a:rPr>
              <a:t>EEN</a:t>
            </a:r>
            <a:endParaRPr lang="en-GB" b="1" dirty="0" smtClean="0">
              <a:solidFill>
                <a:srgbClr val="000066"/>
              </a:solidFill>
            </a:endParaRPr>
          </a:p>
          <a:p>
            <a:pPr>
              <a:spcAft>
                <a:spcPts val="1200"/>
              </a:spcAft>
              <a:buClr>
                <a:srgbClr val="000066"/>
              </a:buClr>
            </a:pPr>
            <a:r>
              <a:rPr lang="ro-RO" b="1" dirty="0" smtClean="0">
                <a:solidFill>
                  <a:srgbClr val="000066"/>
                </a:solidFill>
              </a:rPr>
              <a:t>Erasmus for Young Entrepreneurs</a:t>
            </a:r>
            <a:endParaRPr lang="en-GB" b="1" dirty="0">
              <a:solidFill>
                <a:srgbClr val="0000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chemeClr val="bg1"/>
                </a:solidFill>
              </a:rPr>
              <a:t>2016</a:t>
            </a:r>
            <a:endParaRPr lang="en-GB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spcAft>
                <a:spcPts val="600"/>
              </a:spcAft>
              <a:buClr>
                <a:srgbClr val="000066"/>
              </a:buClr>
            </a:pPr>
            <a:r>
              <a:rPr lang="en-GB" dirty="0" smtClean="0"/>
              <a:t>Increase number and geographic range of organisations participating in COSME actions</a:t>
            </a:r>
          </a:p>
          <a:p>
            <a:pPr lvl="0">
              <a:spcAft>
                <a:spcPts val="600"/>
              </a:spcAft>
              <a:buClr>
                <a:srgbClr val="000066"/>
              </a:buClr>
            </a:pPr>
            <a:r>
              <a:rPr lang="en-GB" dirty="0" smtClean="0"/>
              <a:t>Increase the number of </a:t>
            </a:r>
            <a:r>
              <a:rPr lang="en-GB" b="1" dirty="0" smtClean="0">
                <a:solidFill>
                  <a:srgbClr val="000066"/>
                </a:solidFill>
              </a:rPr>
              <a:t>international partners</a:t>
            </a:r>
            <a:r>
              <a:rPr lang="en-GB" dirty="0" smtClean="0"/>
              <a:t> that are cooperating with Moldovan institutions</a:t>
            </a:r>
          </a:p>
          <a:p>
            <a:pPr lvl="0">
              <a:spcAft>
                <a:spcPts val="600"/>
              </a:spcAft>
              <a:buClr>
                <a:srgbClr val="000066"/>
              </a:buClr>
            </a:pPr>
            <a:r>
              <a:rPr lang="en-GB" dirty="0" smtClean="0"/>
              <a:t>Strengthen processes of cooperation with </a:t>
            </a:r>
            <a:r>
              <a:rPr lang="en-GB" b="1" dirty="0" smtClean="0">
                <a:solidFill>
                  <a:srgbClr val="000066"/>
                </a:solidFill>
              </a:rPr>
              <a:t>Horizon 2020</a:t>
            </a:r>
            <a:endParaRPr lang="en-GB" b="1" dirty="0">
              <a:solidFill>
                <a:srgbClr val="0000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chemeClr val="bg1"/>
                </a:solidFill>
              </a:rPr>
              <a:t>2017</a:t>
            </a:r>
            <a:endParaRPr lang="en-GB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0828"/>
            <a:ext cx="8229600" cy="4245335"/>
          </a:xfrm>
        </p:spPr>
        <p:txBody>
          <a:bodyPr/>
          <a:lstStyle/>
          <a:p>
            <a:pPr lvl="0">
              <a:spcAft>
                <a:spcPts val="1800"/>
              </a:spcAft>
              <a:buClr>
                <a:srgbClr val="000066"/>
              </a:buClr>
            </a:pPr>
            <a:r>
              <a:rPr lang="en-GB" dirty="0" smtClean="0"/>
              <a:t>Carry out </a:t>
            </a:r>
            <a:r>
              <a:rPr lang="en-GB" b="1" dirty="0" smtClean="0">
                <a:solidFill>
                  <a:srgbClr val="000066"/>
                </a:solidFill>
              </a:rPr>
              <a:t>mid-term evaluation </a:t>
            </a:r>
            <a:r>
              <a:rPr lang="en-GB" dirty="0" smtClean="0"/>
              <a:t>of COSME participation</a:t>
            </a:r>
          </a:p>
          <a:p>
            <a:pPr lvl="0">
              <a:spcAft>
                <a:spcPts val="1800"/>
              </a:spcAft>
              <a:buClr>
                <a:srgbClr val="000066"/>
              </a:buClr>
            </a:pPr>
            <a:r>
              <a:rPr lang="en-GB" dirty="0" smtClean="0">
                <a:solidFill>
                  <a:schemeClr val="tx2"/>
                </a:solidFill>
              </a:rPr>
              <a:t>Produce </a:t>
            </a:r>
            <a:r>
              <a:rPr lang="en-GB" b="1" dirty="0" smtClean="0">
                <a:solidFill>
                  <a:srgbClr val="000066"/>
                </a:solidFill>
              </a:rPr>
              <a:t>success stories </a:t>
            </a:r>
            <a:r>
              <a:rPr lang="en-GB" dirty="0" smtClean="0"/>
              <a:t>from EEN and other actions</a:t>
            </a:r>
          </a:p>
          <a:p>
            <a:pPr lvl="0">
              <a:spcAft>
                <a:spcPts val="1800"/>
              </a:spcAft>
              <a:buClr>
                <a:srgbClr val="000066"/>
              </a:buClr>
            </a:pPr>
            <a:r>
              <a:rPr lang="en-GB" dirty="0" smtClean="0"/>
              <a:t>Review options for additional support under COSME for </a:t>
            </a:r>
            <a:r>
              <a:rPr lang="en-GB" b="1" dirty="0" smtClean="0">
                <a:solidFill>
                  <a:srgbClr val="000066"/>
                </a:solidFill>
              </a:rPr>
              <a:t>access to finance</a:t>
            </a:r>
            <a:endParaRPr lang="en-GB" b="1" dirty="0">
              <a:solidFill>
                <a:srgbClr val="0000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b="1" dirty="0" smtClean="0">
                <a:solidFill>
                  <a:schemeClr val="bg1"/>
                </a:solidFill>
              </a:rPr>
              <a:t>Enterprise Europe Network (EEN)</a:t>
            </a:r>
            <a:endParaRPr lang="en-GB" sz="3200" b="1" dirty="0">
              <a:solidFill>
                <a:schemeClr val="bg1"/>
              </a:solidFill>
            </a:endParaRPr>
          </a:p>
        </p:txBody>
      </p:sp>
      <p:pic>
        <p:nvPicPr>
          <p:cNvPr id="5" name="Picture 4" descr="een 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164288" y="1628800"/>
            <a:ext cx="1779972" cy="1334979"/>
          </a:xfrm>
          <a:prstGeom prst="rect">
            <a:avLst/>
          </a:prstGeom>
        </p:spPr>
      </p:pic>
      <p:pic>
        <p:nvPicPr>
          <p:cNvPr id="9" name="Content Placeholder 8" descr="een eng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0" y="3104964"/>
            <a:ext cx="9144000" cy="269706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b="1" dirty="0" smtClean="0">
                <a:solidFill>
                  <a:schemeClr val="bg1"/>
                </a:solidFill>
              </a:rPr>
              <a:t>Responding to Calls for Proposals and participation in COSME Actions</a:t>
            </a:r>
            <a:endParaRPr lang="en-GB" sz="3200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600"/>
              </a:spcAft>
              <a:buClr>
                <a:srgbClr val="000066"/>
              </a:buClr>
              <a:buFont typeface="Wingdings" pitchFamily="2" charset="2"/>
              <a:buChar char="ü"/>
            </a:pPr>
            <a:r>
              <a:rPr lang="vi-VN" sz="2400" b="1" dirty="0" smtClean="0">
                <a:solidFill>
                  <a:srgbClr val="000066"/>
                </a:solidFill>
              </a:rPr>
              <a:t>Identification of project partners</a:t>
            </a:r>
            <a:endParaRPr lang="en-GB" sz="2400" b="1" dirty="0" smtClean="0">
              <a:solidFill>
                <a:srgbClr val="000066"/>
              </a:solidFill>
            </a:endParaRPr>
          </a:p>
          <a:p>
            <a:pPr>
              <a:spcAft>
                <a:spcPts val="600"/>
              </a:spcAft>
              <a:buClr>
                <a:srgbClr val="000066"/>
              </a:buClr>
              <a:buFont typeface="Wingdings" pitchFamily="2" charset="2"/>
              <a:buChar char="ü"/>
            </a:pPr>
            <a:r>
              <a:rPr lang="vi-VN" sz="2400" dirty="0" smtClean="0"/>
              <a:t>Negotiating </a:t>
            </a:r>
            <a:r>
              <a:rPr lang="vi-VN" sz="2400" b="1" dirty="0" smtClean="0">
                <a:solidFill>
                  <a:srgbClr val="000066"/>
                </a:solidFill>
              </a:rPr>
              <a:t>Consortia </a:t>
            </a:r>
            <a:r>
              <a:rPr lang="vi-VN" sz="2400" dirty="0" smtClean="0"/>
              <a:t>agreements</a:t>
            </a:r>
            <a:endParaRPr lang="vi-VN" sz="2400" b="1" dirty="0" smtClean="0">
              <a:solidFill>
                <a:srgbClr val="000066"/>
              </a:solidFill>
            </a:endParaRPr>
          </a:p>
          <a:p>
            <a:pPr>
              <a:spcAft>
                <a:spcPts val="600"/>
              </a:spcAft>
              <a:buClr>
                <a:srgbClr val="000066"/>
              </a:buClr>
              <a:buFont typeface="Wingdings" pitchFamily="2" charset="2"/>
              <a:buChar char="ü"/>
            </a:pPr>
            <a:r>
              <a:rPr lang="en-GB" sz="2400" dirty="0" smtClean="0"/>
              <a:t>Preparation of proposals and </a:t>
            </a:r>
            <a:r>
              <a:rPr lang="en-GB" sz="2400" b="1" dirty="0" smtClean="0">
                <a:solidFill>
                  <a:srgbClr val="000066"/>
                </a:solidFill>
              </a:rPr>
              <a:t>submission of tenders </a:t>
            </a:r>
            <a:r>
              <a:rPr lang="en-GB" sz="2400" dirty="0" smtClean="0"/>
              <a:t>by relevant institutions</a:t>
            </a:r>
          </a:p>
          <a:p>
            <a:pPr>
              <a:spcAft>
                <a:spcPts val="600"/>
              </a:spcAft>
              <a:buClr>
                <a:srgbClr val="000066"/>
              </a:buClr>
              <a:buFont typeface="Wingdings" pitchFamily="2" charset="2"/>
              <a:buChar char="ü"/>
            </a:pPr>
            <a:r>
              <a:rPr lang="en-GB" sz="2400" b="1" dirty="0" smtClean="0">
                <a:solidFill>
                  <a:srgbClr val="000066"/>
                </a:solidFill>
              </a:rPr>
              <a:t>Project management</a:t>
            </a:r>
            <a:r>
              <a:rPr lang="en-GB" sz="2400" dirty="0" smtClean="0"/>
              <a:t>, implementation and financial management of successful COSME projects/actions</a:t>
            </a:r>
          </a:p>
          <a:p>
            <a:pPr>
              <a:spcAft>
                <a:spcPts val="600"/>
              </a:spcAft>
              <a:buClr>
                <a:srgbClr val="000066"/>
              </a:buClr>
              <a:buFont typeface="Wingdings" pitchFamily="2" charset="2"/>
              <a:buChar char="ü"/>
            </a:pPr>
            <a:r>
              <a:rPr lang="en-GB" sz="2400" b="1" dirty="0" smtClean="0">
                <a:solidFill>
                  <a:srgbClr val="000066"/>
                </a:solidFill>
              </a:rPr>
              <a:t>Quarterly and annual reporting</a:t>
            </a:r>
            <a:r>
              <a:rPr lang="en-GB" sz="2400" dirty="0" smtClean="0"/>
              <a:t> by participating institutions</a:t>
            </a:r>
          </a:p>
          <a:p>
            <a:pPr>
              <a:spcAft>
                <a:spcPts val="600"/>
              </a:spcAft>
              <a:buClr>
                <a:srgbClr val="000066"/>
              </a:buClr>
              <a:buFont typeface="Wingdings" pitchFamily="2" charset="2"/>
              <a:buChar char="ü"/>
            </a:pPr>
            <a:r>
              <a:rPr lang="en-GB" sz="2400" dirty="0" smtClean="0"/>
              <a:t>Preparation and </a:t>
            </a:r>
            <a:r>
              <a:rPr lang="en-GB" sz="2400" b="1" dirty="0" smtClean="0">
                <a:solidFill>
                  <a:srgbClr val="000066"/>
                </a:solidFill>
              </a:rPr>
              <a:t>dissemination of ‘success stories’</a:t>
            </a:r>
            <a:endParaRPr lang="en-GB" sz="2400" b="1" dirty="0">
              <a:solidFill>
                <a:srgbClr val="0000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sz="3600" b="1" dirty="0" smtClean="0">
                <a:solidFill>
                  <a:schemeClr val="bg1"/>
                </a:solidFill>
              </a:rPr>
              <a:t>COSME</a:t>
            </a:r>
            <a:r>
              <a:rPr lang="en-GB" sz="3600" b="1" dirty="0" smtClean="0">
                <a:solidFill>
                  <a:schemeClr val="bg1"/>
                </a:solidFill>
              </a:rPr>
              <a:t> Annual Action Planning</a:t>
            </a:r>
            <a:endParaRPr lang="en-GB" sz="36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hangingPunct="0">
              <a:spcAft>
                <a:spcPts val="1200"/>
              </a:spcAft>
              <a:buClr>
                <a:srgbClr val="000066"/>
              </a:buClr>
              <a:buFont typeface="Wingdings" pitchFamily="2" charset="2"/>
              <a:buChar char="Ø"/>
            </a:pPr>
            <a:r>
              <a:rPr lang="en-GB" sz="2400" b="1" dirty="0" smtClean="0">
                <a:solidFill>
                  <a:srgbClr val="000066"/>
                </a:solidFill>
              </a:rPr>
              <a:t>Monitor </a:t>
            </a:r>
            <a:r>
              <a:rPr lang="en-GB" sz="2400" dirty="0" smtClean="0"/>
              <a:t>EASME website in Q4 each year for new annual COSME </a:t>
            </a:r>
            <a:r>
              <a:rPr lang="en-GB" sz="2400" dirty="0" err="1" smtClean="0"/>
              <a:t>Workplan</a:t>
            </a:r>
            <a:r>
              <a:rPr lang="en-GB" sz="2400" dirty="0" smtClean="0"/>
              <a:t> (WP) publication</a:t>
            </a:r>
          </a:p>
          <a:p>
            <a:pPr lvl="0" hangingPunct="0">
              <a:spcAft>
                <a:spcPts val="1200"/>
              </a:spcAft>
              <a:buClr>
                <a:srgbClr val="000066"/>
              </a:buClr>
              <a:buFont typeface="Wingdings" pitchFamily="2" charset="2"/>
              <a:buChar char="Ø"/>
            </a:pPr>
            <a:r>
              <a:rPr lang="en-GB" sz="2400" dirty="0" smtClean="0"/>
              <a:t>Convene </a:t>
            </a:r>
            <a:r>
              <a:rPr lang="en-GB" sz="2400" b="1" dirty="0" smtClean="0">
                <a:solidFill>
                  <a:srgbClr val="000066"/>
                </a:solidFill>
              </a:rPr>
              <a:t>special meeting </a:t>
            </a:r>
            <a:r>
              <a:rPr lang="en-GB" sz="2400" dirty="0" smtClean="0"/>
              <a:t>once published</a:t>
            </a:r>
          </a:p>
          <a:p>
            <a:pPr lvl="0" hangingPunct="0">
              <a:spcAft>
                <a:spcPts val="1200"/>
              </a:spcAft>
              <a:buClr>
                <a:srgbClr val="000066"/>
              </a:buClr>
              <a:buFont typeface="Wingdings" pitchFamily="2" charset="2"/>
              <a:buChar char="Ø"/>
            </a:pPr>
            <a:r>
              <a:rPr lang="en-GB" sz="2400" b="1" dirty="0" smtClean="0">
                <a:solidFill>
                  <a:srgbClr val="000066"/>
                </a:solidFill>
              </a:rPr>
              <a:t>Summarise key actions </a:t>
            </a:r>
            <a:r>
              <a:rPr lang="en-GB" sz="2400" dirty="0" smtClean="0"/>
              <a:t>and relevance to Moldova</a:t>
            </a:r>
          </a:p>
          <a:p>
            <a:pPr lvl="0" hangingPunct="0">
              <a:spcAft>
                <a:spcPts val="1200"/>
              </a:spcAft>
              <a:buClr>
                <a:srgbClr val="000066"/>
              </a:buClr>
              <a:buFont typeface="Wingdings" pitchFamily="2" charset="2"/>
              <a:buChar char="Ø"/>
            </a:pPr>
            <a:r>
              <a:rPr lang="en-GB" sz="2400" b="1" dirty="0" smtClean="0">
                <a:solidFill>
                  <a:srgbClr val="000066"/>
                </a:solidFill>
              </a:rPr>
              <a:t>Prioritise actions </a:t>
            </a:r>
            <a:r>
              <a:rPr lang="en-GB" sz="2400" dirty="0" smtClean="0"/>
              <a:t>to identify key targets for Moldovan participation in next year</a:t>
            </a:r>
          </a:p>
          <a:p>
            <a:pPr lvl="0" hangingPunct="0">
              <a:spcAft>
                <a:spcPts val="1200"/>
              </a:spcAft>
              <a:buClr>
                <a:srgbClr val="000066"/>
              </a:buClr>
              <a:buFont typeface="Wingdings" pitchFamily="2" charset="2"/>
              <a:buChar char="Ø"/>
            </a:pPr>
            <a:r>
              <a:rPr lang="en-GB" sz="2400" b="1" dirty="0" smtClean="0">
                <a:solidFill>
                  <a:srgbClr val="000066"/>
                </a:solidFill>
              </a:rPr>
              <a:t>Inform relevant stakeholders </a:t>
            </a:r>
            <a:r>
              <a:rPr lang="en-GB" sz="2400" dirty="0" smtClean="0"/>
              <a:t>of potential opportunities, and indicative timing</a:t>
            </a:r>
            <a:endParaRPr lang="en-GB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blue-eye-detai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272300" y="4577874"/>
            <a:ext cx="1871700" cy="12478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chemeClr val="bg1"/>
                </a:solidFill>
              </a:rPr>
              <a:t>Key Questions</a:t>
            </a:r>
            <a:endParaRPr lang="en-GB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200"/>
              </a:spcAft>
            </a:pPr>
            <a:r>
              <a:rPr lang="en-GB" b="1" dirty="0" smtClean="0">
                <a:solidFill>
                  <a:srgbClr val="000066"/>
                </a:solidFill>
              </a:rPr>
              <a:t>How</a:t>
            </a:r>
            <a:r>
              <a:rPr lang="en-GB" dirty="0" smtClean="0"/>
              <a:t> can I participate in COSME?</a:t>
            </a:r>
          </a:p>
          <a:p>
            <a:pPr>
              <a:spcAft>
                <a:spcPts val="1200"/>
              </a:spcAft>
            </a:pPr>
            <a:r>
              <a:rPr lang="en-GB" b="1" dirty="0" smtClean="0">
                <a:solidFill>
                  <a:srgbClr val="000066"/>
                </a:solidFill>
              </a:rPr>
              <a:t>Who</a:t>
            </a:r>
            <a:r>
              <a:rPr lang="en-GB" dirty="0" smtClean="0"/>
              <a:t> should I contact?</a:t>
            </a:r>
          </a:p>
          <a:p>
            <a:pPr>
              <a:spcAft>
                <a:spcPts val="1200"/>
              </a:spcAft>
            </a:pPr>
            <a:r>
              <a:rPr lang="en-GB" b="1" dirty="0" smtClean="0">
                <a:solidFill>
                  <a:srgbClr val="000066"/>
                </a:solidFill>
              </a:rPr>
              <a:t>When</a:t>
            </a:r>
            <a:r>
              <a:rPr lang="en-GB" dirty="0" smtClean="0"/>
              <a:t> is information on Calls available?</a:t>
            </a:r>
          </a:p>
          <a:p>
            <a:pPr>
              <a:spcAft>
                <a:spcPts val="1200"/>
              </a:spcAft>
            </a:pPr>
            <a:r>
              <a:rPr lang="en-GB" b="1" dirty="0" smtClean="0">
                <a:solidFill>
                  <a:srgbClr val="000066"/>
                </a:solidFill>
              </a:rPr>
              <a:t>Where</a:t>
            </a:r>
            <a:r>
              <a:rPr lang="en-GB" dirty="0" smtClean="0"/>
              <a:t> can I get more support?</a:t>
            </a:r>
          </a:p>
          <a:p>
            <a:pPr>
              <a:spcAft>
                <a:spcPts val="1200"/>
              </a:spcAft>
            </a:pPr>
            <a:r>
              <a:rPr lang="en-GB" b="1" dirty="0" smtClean="0">
                <a:solidFill>
                  <a:srgbClr val="000066"/>
                </a:solidFill>
              </a:rPr>
              <a:t>What</a:t>
            </a:r>
            <a:r>
              <a:rPr lang="en-GB" dirty="0" smtClean="0"/>
              <a:t> is the best way to approach international partners?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chemeClr val="bg1"/>
                </a:solidFill>
              </a:rPr>
              <a:t>Purpose</a:t>
            </a:r>
            <a:endParaRPr lang="en-GB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  <a:buNone/>
            </a:pPr>
            <a:endParaRPr lang="en-GB" dirty="0" smtClean="0"/>
          </a:p>
          <a:p>
            <a:pPr algn="ctr">
              <a:lnSpc>
                <a:spcPct val="150000"/>
              </a:lnSpc>
              <a:buNone/>
            </a:pPr>
            <a:r>
              <a:rPr lang="en-GB" dirty="0" smtClean="0"/>
              <a:t>	</a:t>
            </a:r>
            <a:endParaRPr lang="ro-RO" dirty="0" smtClean="0"/>
          </a:p>
          <a:p>
            <a:pPr algn="ctr">
              <a:lnSpc>
                <a:spcPct val="150000"/>
              </a:lnSpc>
              <a:spcBef>
                <a:spcPts val="0"/>
              </a:spcBef>
              <a:buNone/>
            </a:pPr>
            <a:r>
              <a:rPr lang="ro-RO" sz="3800" b="1" dirty="0" smtClean="0">
                <a:solidFill>
                  <a:srgbClr val="000066"/>
                </a:solidFill>
              </a:rPr>
              <a:t>COSME</a:t>
            </a:r>
            <a:r>
              <a:rPr lang="ro-RO" sz="3800" b="1" dirty="0" smtClean="0"/>
              <a:t>  </a:t>
            </a:r>
            <a:r>
              <a:rPr lang="en-GB" sz="3800" b="1" dirty="0" smtClean="0"/>
              <a:t>Programme Implementation in </a:t>
            </a:r>
            <a:r>
              <a:rPr lang="ro-RO" sz="3800" b="1" dirty="0" smtClean="0"/>
              <a:t>Moldova</a:t>
            </a:r>
            <a:endParaRPr lang="en-GB" sz="3800" b="1" dirty="0"/>
          </a:p>
        </p:txBody>
      </p:sp>
      <p:pic>
        <p:nvPicPr>
          <p:cNvPr id="4" name="Picture 3" descr="cosm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849955" y="1566837"/>
            <a:ext cx="3294045" cy="158670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jigsaw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472100" y="2420888"/>
            <a:ext cx="3671900" cy="215990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chemeClr val="bg1"/>
                </a:solidFill>
              </a:rPr>
              <a:t>COSME Concept</a:t>
            </a:r>
            <a:endParaRPr lang="en-GB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000066"/>
              </a:buClr>
            </a:pPr>
            <a:r>
              <a:rPr lang="en-GB" sz="3600" b="1" dirty="0" smtClean="0"/>
              <a:t>COSME </a:t>
            </a:r>
            <a:r>
              <a:rPr lang="ro-RO" sz="3600" b="1" dirty="0" smtClean="0"/>
              <a:t>concept</a:t>
            </a:r>
            <a:r>
              <a:rPr lang="en-GB" sz="3600" b="1" dirty="0" smtClean="0"/>
              <a:t> document:</a:t>
            </a:r>
          </a:p>
          <a:p>
            <a:pPr lvl="1">
              <a:buClr>
                <a:srgbClr val="000066"/>
              </a:buClr>
            </a:pPr>
            <a:r>
              <a:rPr lang="en-GB" dirty="0" smtClean="0"/>
              <a:t>Proposed implementation approach</a:t>
            </a:r>
          </a:p>
          <a:p>
            <a:pPr lvl="1">
              <a:buClr>
                <a:srgbClr val="000066"/>
              </a:buClr>
            </a:pPr>
            <a:r>
              <a:rPr lang="en-GB" dirty="0" smtClean="0"/>
              <a:t>Organisational structure</a:t>
            </a:r>
          </a:p>
          <a:p>
            <a:pPr lvl="1">
              <a:buClr>
                <a:srgbClr val="000066"/>
              </a:buClr>
            </a:pPr>
            <a:r>
              <a:rPr lang="en-GB" dirty="0" smtClean="0"/>
              <a:t>Key actions</a:t>
            </a:r>
          </a:p>
          <a:p>
            <a:pPr>
              <a:buClr>
                <a:srgbClr val="000066"/>
              </a:buClr>
            </a:pPr>
            <a:endParaRPr lang="en-GB" dirty="0" smtClean="0"/>
          </a:p>
          <a:p>
            <a:pPr>
              <a:buClr>
                <a:srgbClr val="000066"/>
              </a:buClr>
            </a:pPr>
            <a:r>
              <a:rPr lang="en-GB" b="1" dirty="0" smtClean="0"/>
              <a:t>Action Plan:</a:t>
            </a:r>
          </a:p>
          <a:p>
            <a:pPr lvl="1">
              <a:buClr>
                <a:srgbClr val="000066"/>
              </a:buClr>
            </a:pPr>
            <a:r>
              <a:rPr lang="en-GB" dirty="0" smtClean="0"/>
              <a:t>Series of activities for the period </a:t>
            </a:r>
            <a:r>
              <a:rPr lang="ro-RO" dirty="0" smtClean="0"/>
              <a:t>2015-2017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aperclip-background-1326809615nx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53330" y="3140968"/>
            <a:ext cx="3590669" cy="237626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b="1" dirty="0" smtClean="0">
                <a:solidFill>
                  <a:schemeClr val="bg1"/>
                </a:solidFill>
              </a:rPr>
              <a:t>Sequence of required steps</a:t>
            </a:r>
            <a:endParaRPr lang="en-GB" sz="36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600"/>
              </a:spcAft>
              <a:buClr>
                <a:srgbClr val="000066"/>
              </a:buClr>
            </a:pPr>
            <a:r>
              <a:rPr lang="en-GB" dirty="0" smtClean="0"/>
              <a:t>Establish</a:t>
            </a:r>
            <a:r>
              <a:rPr lang="ro-RO" dirty="0" smtClean="0"/>
              <a:t> </a:t>
            </a:r>
            <a:r>
              <a:rPr lang="en-GB" b="1" dirty="0" smtClean="0">
                <a:solidFill>
                  <a:srgbClr val="000066"/>
                </a:solidFill>
              </a:rPr>
              <a:t>Enterprise Europe Network</a:t>
            </a:r>
            <a:r>
              <a:rPr lang="ro-RO" dirty="0" smtClean="0"/>
              <a:t> (</a:t>
            </a:r>
            <a:r>
              <a:rPr lang="en-GB" dirty="0" smtClean="0"/>
              <a:t>EEN</a:t>
            </a:r>
            <a:r>
              <a:rPr lang="ro-RO" dirty="0" smtClean="0"/>
              <a:t>)</a:t>
            </a:r>
            <a:r>
              <a:rPr lang="en-GB" dirty="0" smtClean="0"/>
              <a:t> </a:t>
            </a:r>
            <a:r>
              <a:rPr lang="ro-RO" dirty="0" smtClean="0"/>
              <a:t>(</a:t>
            </a:r>
            <a:r>
              <a:rPr lang="en-GB" dirty="0" smtClean="0"/>
              <a:t>by Q.1</a:t>
            </a:r>
            <a:r>
              <a:rPr lang="ro-RO" dirty="0" smtClean="0"/>
              <a:t>, 2015)</a:t>
            </a:r>
            <a:endParaRPr lang="en-GB" dirty="0" smtClean="0"/>
          </a:p>
          <a:p>
            <a:pPr>
              <a:spcAft>
                <a:spcPts val="600"/>
              </a:spcAft>
              <a:buClr>
                <a:srgbClr val="000066"/>
              </a:buClr>
            </a:pPr>
            <a:r>
              <a:rPr lang="en-GB" dirty="0" smtClean="0"/>
              <a:t>Set-up</a:t>
            </a:r>
            <a:r>
              <a:rPr lang="ro-RO" dirty="0" smtClean="0"/>
              <a:t> </a:t>
            </a:r>
            <a:r>
              <a:rPr lang="ro-RO" b="1" dirty="0" smtClean="0">
                <a:solidFill>
                  <a:srgbClr val="000066"/>
                </a:solidFill>
              </a:rPr>
              <a:t>managemen</a:t>
            </a:r>
            <a:r>
              <a:rPr lang="en-GB" b="1" dirty="0" smtClean="0">
                <a:solidFill>
                  <a:srgbClr val="000066"/>
                </a:solidFill>
              </a:rPr>
              <a:t>t s</a:t>
            </a:r>
            <a:r>
              <a:rPr lang="ro-RO" b="1" dirty="0" smtClean="0">
                <a:solidFill>
                  <a:srgbClr val="000066"/>
                </a:solidFill>
              </a:rPr>
              <a:t>t</a:t>
            </a:r>
            <a:r>
              <a:rPr lang="en-GB" b="1" dirty="0" err="1" smtClean="0">
                <a:solidFill>
                  <a:srgbClr val="000066"/>
                </a:solidFill>
              </a:rPr>
              <a:t>ructures</a:t>
            </a:r>
            <a:r>
              <a:rPr lang="ro-RO" b="1" dirty="0" smtClean="0">
                <a:solidFill>
                  <a:srgbClr val="000066"/>
                </a:solidFill>
              </a:rPr>
              <a:t> </a:t>
            </a:r>
            <a:r>
              <a:rPr lang="en-GB" dirty="0" smtClean="0"/>
              <a:t>for implementing </a:t>
            </a:r>
            <a:r>
              <a:rPr lang="ro-RO" dirty="0" smtClean="0"/>
              <a:t>COSME (</a:t>
            </a:r>
            <a:r>
              <a:rPr lang="en-GB" dirty="0" smtClean="0"/>
              <a:t>Q</a:t>
            </a:r>
            <a:r>
              <a:rPr lang="ro-RO" dirty="0" smtClean="0"/>
              <a:t>.1-2, 2015)</a:t>
            </a:r>
            <a:endParaRPr lang="en-GB" dirty="0" smtClean="0"/>
          </a:p>
          <a:p>
            <a:pPr>
              <a:spcAft>
                <a:spcPts val="600"/>
              </a:spcAft>
              <a:buClr>
                <a:srgbClr val="000066"/>
              </a:buClr>
            </a:pPr>
            <a:r>
              <a:rPr lang="en-GB" dirty="0" smtClean="0"/>
              <a:t>Annual</a:t>
            </a:r>
            <a:r>
              <a:rPr lang="en-GB" b="1" dirty="0" smtClean="0">
                <a:solidFill>
                  <a:srgbClr val="000066"/>
                </a:solidFill>
              </a:rPr>
              <a:t> </a:t>
            </a:r>
            <a:r>
              <a:rPr lang="ro-RO" b="1" dirty="0" smtClean="0">
                <a:solidFill>
                  <a:srgbClr val="000066"/>
                </a:solidFill>
              </a:rPr>
              <a:t>Implement</a:t>
            </a:r>
            <a:r>
              <a:rPr lang="en-GB" b="1" dirty="0" err="1" smtClean="0">
                <a:solidFill>
                  <a:srgbClr val="000066"/>
                </a:solidFill>
              </a:rPr>
              <a:t>ation</a:t>
            </a:r>
            <a:endParaRPr lang="en-GB" dirty="0" smtClean="0"/>
          </a:p>
          <a:p>
            <a:pPr>
              <a:spcAft>
                <a:spcPts val="600"/>
              </a:spcAft>
              <a:buClr>
                <a:srgbClr val="000066"/>
              </a:buClr>
            </a:pPr>
            <a:r>
              <a:rPr lang="ro-RO" b="1" dirty="0" smtClean="0">
                <a:solidFill>
                  <a:srgbClr val="000066"/>
                </a:solidFill>
              </a:rPr>
              <a:t>Monitori</a:t>
            </a:r>
            <a:r>
              <a:rPr lang="en-GB" b="1" dirty="0" err="1" smtClean="0">
                <a:solidFill>
                  <a:srgbClr val="000066"/>
                </a:solidFill>
              </a:rPr>
              <a:t>ng</a:t>
            </a:r>
            <a:r>
              <a:rPr lang="ro-RO" dirty="0" smtClean="0"/>
              <a:t> </a:t>
            </a:r>
            <a:r>
              <a:rPr lang="en-GB" dirty="0" smtClean="0"/>
              <a:t>and evaluation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GB" sz="3200" b="1" dirty="0" smtClean="0">
                <a:solidFill>
                  <a:schemeClr val="bg1"/>
                </a:solidFill>
              </a:rPr>
              <a:t>Specific Objectives- </a:t>
            </a:r>
            <a:r>
              <a:rPr lang="ro-RO" sz="3200" b="1" i="1" dirty="0" smtClean="0">
                <a:solidFill>
                  <a:schemeClr val="bg1"/>
                </a:solidFill>
              </a:rPr>
              <a:t>institu</a:t>
            </a:r>
            <a:r>
              <a:rPr lang="en-GB" sz="3200" b="1" i="1" dirty="0" smtClean="0">
                <a:solidFill>
                  <a:schemeClr val="bg1"/>
                </a:solidFill>
              </a:rPr>
              <a:t>t</a:t>
            </a:r>
            <a:r>
              <a:rPr lang="ro-RO" sz="3200" b="1" i="1" dirty="0" smtClean="0">
                <a:solidFill>
                  <a:schemeClr val="bg1"/>
                </a:solidFill>
              </a:rPr>
              <a:t>ional</a:t>
            </a:r>
            <a:r>
              <a:rPr lang="en-GB" sz="3200" b="1" i="1" dirty="0" smtClean="0">
                <a:solidFill>
                  <a:schemeClr val="bg1"/>
                </a:solidFill>
              </a:rPr>
              <a:t> participation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r>
              <a:rPr lang="ro-RO" sz="2800" b="1" dirty="0" smtClean="0">
                <a:solidFill>
                  <a:schemeClr val="accent2">
                    <a:lumMod val="75000"/>
                  </a:schemeClr>
                </a:solidFill>
              </a:rPr>
              <a:t>OS1.1:</a:t>
            </a:r>
            <a:r>
              <a:rPr lang="ro-RO" sz="2800" dirty="0" smtClean="0"/>
              <a:t> </a:t>
            </a:r>
            <a:r>
              <a:rPr lang="en-GB" sz="2800" dirty="0" smtClean="0"/>
              <a:t>Maximise the financial return on investment of participation in COSME</a:t>
            </a:r>
          </a:p>
          <a:p>
            <a:pPr>
              <a:spcAft>
                <a:spcPts val="600"/>
              </a:spcAft>
            </a:pPr>
            <a:r>
              <a:rPr lang="ro-RO" sz="2800" b="1" dirty="0" smtClean="0">
                <a:solidFill>
                  <a:schemeClr val="accent2">
                    <a:lumMod val="75000"/>
                  </a:schemeClr>
                </a:solidFill>
              </a:rPr>
              <a:t>OS1.2: </a:t>
            </a:r>
            <a:r>
              <a:rPr lang="en-GB" sz="2800" dirty="0" smtClean="0"/>
              <a:t>Strengthen institutional capacities of SME support infrastructure to deliver effective business support </a:t>
            </a:r>
          </a:p>
          <a:p>
            <a:pPr>
              <a:spcAft>
                <a:spcPts val="600"/>
              </a:spcAft>
            </a:pPr>
            <a:r>
              <a:rPr lang="ro-RO" sz="2800" b="1" dirty="0" smtClean="0">
                <a:solidFill>
                  <a:schemeClr val="accent2">
                    <a:lumMod val="75000"/>
                  </a:schemeClr>
                </a:solidFill>
              </a:rPr>
              <a:t>OS1.3:</a:t>
            </a:r>
            <a:r>
              <a:rPr lang="ro-RO" sz="2800" dirty="0" smtClean="0"/>
              <a:t> </a:t>
            </a:r>
            <a:r>
              <a:rPr lang="en-GB" sz="2800" dirty="0" smtClean="0"/>
              <a:t>Improve the range, quality and </a:t>
            </a:r>
            <a:r>
              <a:rPr lang="en-GB" sz="2800" dirty="0" err="1" smtClean="0"/>
              <a:t>complementarity</a:t>
            </a:r>
            <a:r>
              <a:rPr lang="en-GB" sz="2800" dirty="0" smtClean="0"/>
              <a:t> of high quality SME support measures available to all SMEs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GB" sz="3200" b="1" dirty="0" smtClean="0">
                <a:solidFill>
                  <a:schemeClr val="bg1"/>
                </a:solidFill>
              </a:rPr>
              <a:t>Specific Objectives – </a:t>
            </a:r>
            <a:r>
              <a:rPr lang="en-GB" sz="3200" b="1" i="1" dirty="0" smtClean="0">
                <a:solidFill>
                  <a:schemeClr val="bg1"/>
                </a:solidFill>
              </a:rPr>
              <a:t>results from participation</a:t>
            </a:r>
            <a:r>
              <a:rPr lang="ro-RO" sz="3200" b="1" i="1" dirty="0" smtClean="0">
                <a:solidFill>
                  <a:schemeClr val="bg1"/>
                </a:solidFill>
              </a:rPr>
              <a:t> 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en-GB" dirty="0" smtClean="0"/>
          </a:p>
          <a:p>
            <a:pPr lvl="0">
              <a:spcAft>
                <a:spcPts val="600"/>
              </a:spcAft>
            </a:pPr>
            <a:r>
              <a:rPr lang="ro-RO" sz="2800" b="1" dirty="0" smtClean="0">
                <a:solidFill>
                  <a:schemeClr val="accent2">
                    <a:lumMod val="75000"/>
                  </a:schemeClr>
                </a:solidFill>
              </a:rPr>
              <a:t>OS2.1:</a:t>
            </a:r>
            <a:r>
              <a:rPr lang="ro-RO" dirty="0" smtClean="0"/>
              <a:t> </a:t>
            </a:r>
            <a:r>
              <a:rPr lang="en-GB" dirty="0" smtClean="0"/>
              <a:t>Improving access to markets, especially within the EU</a:t>
            </a:r>
          </a:p>
          <a:p>
            <a:pPr>
              <a:spcAft>
                <a:spcPts val="600"/>
              </a:spcAft>
            </a:pPr>
            <a:r>
              <a:rPr lang="ro-RO" sz="2800" b="1" dirty="0" smtClean="0">
                <a:solidFill>
                  <a:schemeClr val="accent2">
                    <a:lumMod val="75000"/>
                  </a:schemeClr>
                </a:solidFill>
              </a:rPr>
              <a:t>OS2.2:</a:t>
            </a:r>
            <a:r>
              <a:rPr lang="ro-RO" dirty="0" smtClean="0"/>
              <a:t> </a:t>
            </a:r>
            <a:r>
              <a:rPr lang="en-GB" dirty="0" smtClean="0"/>
              <a:t>Improving policy framework conditions relevant to SME development</a:t>
            </a:r>
          </a:p>
          <a:p>
            <a:pPr>
              <a:spcAft>
                <a:spcPts val="600"/>
              </a:spcAft>
            </a:pPr>
            <a:r>
              <a:rPr lang="ro-RO" sz="2800" b="1" dirty="0" smtClean="0">
                <a:solidFill>
                  <a:schemeClr val="accent2">
                    <a:lumMod val="75000"/>
                  </a:schemeClr>
                </a:solidFill>
              </a:rPr>
              <a:t>OS2.3:</a:t>
            </a:r>
            <a:r>
              <a:rPr lang="ro-RO" dirty="0" smtClean="0"/>
              <a:t> </a:t>
            </a:r>
            <a:r>
              <a:rPr lang="en-GB" dirty="0" smtClean="0"/>
              <a:t>Promoting entrepreneurship and entrepreneurial culture</a:t>
            </a:r>
          </a:p>
          <a:p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b="1" dirty="0" smtClean="0">
                <a:solidFill>
                  <a:schemeClr val="bg1"/>
                </a:solidFill>
              </a:rPr>
              <a:t>Key Strategic Targets related to SO2.1: Improving access to markets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spcAft>
                <a:spcPts val="1200"/>
              </a:spcAft>
              <a:buClr>
                <a:srgbClr val="000066"/>
              </a:buClr>
            </a:pPr>
            <a:r>
              <a:rPr lang="en-GB" dirty="0" smtClean="0"/>
              <a:t>The most important Action related to this specific goal will be the successful development of the </a:t>
            </a:r>
            <a:r>
              <a:rPr lang="en-GB" b="1" dirty="0" smtClean="0">
                <a:solidFill>
                  <a:srgbClr val="000066"/>
                </a:solidFill>
              </a:rPr>
              <a:t>Enterprise Europe Network</a:t>
            </a:r>
            <a:r>
              <a:rPr lang="en-GB" dirty="0" smtClean="0"/>
              <a:t> within Moldova</a:t>
            </a:r>
          </a:p>
          <a:p>
            <a:pPr lvl="1">
              <a:spcAft>
                <a:spcPts val="1200"/>
              </a:spcAft>
              <a:buClr>
                <a:srgbClr val="000066"/>
              </a:buClr>
            </a:pPr>
            <a:r>
              <a:rPr lang="en-GB" dirty="0" smtClean="0"/>
              <a:t>The EEN will develop a core institutional structure that can coordinate the development of Actions related to this specific goal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sz="2800" b="1" dirty="0" smtClean="0">
                <a:solidFill>
                  <a:schemeClr val="bg1"/>
                </a:solidFill>
              </a:rPr>
              <a:t>OS2.2: </a:t>
            </a:r>
            <a:r>
              <a:rPr lang="en-GB" sz="2800" b="1" dirty="0" smtClean="0">
                <a:solidFill>
                  <a:schemeClr val="bg1"/>
                </a:solidFill>
              </a:rPr>
              <a:t>Improving policy framework conditions relevant to SME development</a:t>
            </a:r>
            <a:endParaRPr lang="en-GB" sz="2800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200"/>
              </a:spcAft>
              <a:buClr>
                <a:srgbClr val="000066"/>
              </a:buClr>
            </a:pPr>
            <a:r>
              <a:rPr lang="en-GB" sz="3000" dirty="0" smtClean="0"/>
              <a:t>Identify at least </a:t>
            </a:r>
            <a:r>
              <a:rPr lang="en-GB" sz="3000" b="1" dirty="0" smtClean="0">
                <a:solidFill>
                  <a:srgbClr val="000066"/>
                </a:solidFill>
              </a:rPr>
              <a:t>4 relevant Actions per year</a:t>
            </a:r>
            <a:r>
              <a:rPr lang="en-GB" sz="3000" dirty="0" smtClean="0"/>
              <a:t>, from the Annual </a:t>
            </a:r>
            <a:r>
              <a:rPr lang="en-GB" sz="3000" dirty="0" err="1" smtClean="0"/>
              <a:t>Workplan</a:t>
            </a:r>
            <a:r>
              <a:rPr lang="ro-RO" sz="3000" dirty="0" smtClean="0"/>
              <a:t> </a:t>
            </a:r>
            <a:endParaRPr lang="en-GB" sz="3000" dirty="0" smtClean="0"/>
          </a:p>
          <a:p>
            <a:pPr>
              <a:spcAft>
                <a:spcPts val="1200"/>
              </a:spcAft>
              <a:buClr>
                <a:srgbClr val="000066"/>
              </a:buClr>
            </a:pPr>
            <a:r>
              <a:rPr lang="en-GB" sz="3000" dirty="0" smtClean="0"/>
              <a:t>Submit at least </a:t>
            </a:r>
            <a:r>
              <a:rPr lang="en-GB" sz="3000" b="1" dirty="0" smtClean="0">
                <a:solidFill>
                  <a:srgbClr val="000066"/>
                </a:solidFill>
              </a:rPr>
              <a:t>2 proposals per year </a:t>
            </a:r>
            <a:r>
              <a:rPr lang="en-GB" sz="3000" dirty="0" smtClean="0"/>
              <a:t>in response to Calls for Proposals</a:t>
            </a:r>
          </a:p>
          <a:p>
            <a:pPr>
              <a:spcAft>
                <a:spcPts val="1200"/>
              </a:spcAft>
              <a:buClr>
                <a:srgbClr val="000066"/>
              </a:buClr>
            </a:pPr>
            <a:r>
              <a:rPr lang="en-GB" sz="3000" b="1" dirty="0" smtClean="0">
                <a:solidFill>
                  <a:srgbClr val="000066"/>
                </a:solidFill>
              </a:rPr>
              <a:t>Successfully implement </a:t>
            </a:r>
            <a:r>
              <a:rPr lang="en-GB" sz="3000" dirty="0" smtClean="0"/>
              <a:t>at least 2 COSME Actions on improving policy framework conditions in the period to 2020</a:t>
            </a:r>
            <a:endParaRPr lang="en-GB" sz="3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sz="2800" b="1" dirty="0" smtClean="0">
                <a:solidFill>
                  <a:schemeClr val="bg1"/>
                </a:solidFill>
              </a:rPr>
              <a:t>OS2.3: Promoting entrepreneurship</a:t>
            </a:r>
            <a:endParaRPr lang="en-GB" sz="2800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hangingPunct="0">
              <a:spcAft>
                <a:spcPts val="1200"/>
              </a:spcAft>
              <a:buClr>
                <a:srgbClr val="000066"/>
              </a:buClr>
            </a:pPr>
            <a:r>
              <a:rPr lang="ro-RO" sz="2800" dirty="0" smtClean="0"/>
              <a:t>Ensure Moldovan participation in </a:t>
            </a:r>
            <a:r>
              <a:rPr lang="ro-RO" sz="2800" b="1" dirty="0" smtClean="0">
                <a:solidFill>
                  <a:srgbClr val="000066"/>
                </a:solidFill>
              </a:rPr>
              <a:t>Erasmus for Young Entrepreneurs</a:t>
            </a:r>
            <a:endParaRPr lang="en-GB" sz="2800" b="1" dirty="0" smtClean="0">
              <a:solidFill>
                <a:srgbClr val="000066"/>
              </a:solidFill>
            </a:endParaRPr>
          </a:p>
          <a:p>
            <a:pPr lvl="0" hangingPunct="0">
              <a:spcAft>
                <a:spcPts val="1200"/>
              </a:spcAft>
              <a:buClr>
                <a:srgbClr val="000066"/>
              </a:buClr>
            </a:pPr>
            <a:r>
              <a:rPr lang="en-GB" sz="2800" dirty="0" smtClean="0"/>
              <a:t>Further strengthen the provision of </a:t>
            </a:r>
            <a:r>
              <a:rPr lang="en-GB" sz="2800" b="1" dirty="0" smtClean="0">
                <a:solidFill>
                  <a:srgbClr val="000066"/>
                </a:solidFill>
              </a:rPr>
              <a:t>entrepreneurship education</a:t>
            </a:r>
            <a:r>
              <a:rPr lang="en-GB" sz="2800" dirty="0" smtClean="0"/>
              <a:t> within vocational education and training, and within higher education</a:t>
            </a:r>
          </a:p>
          <a:p>
            <a:pPr lvl="0" hangingPunct="0">
              <a:spcAft>
                <a:spcPts val="1200"/>
              </a:spcAft>
              <a:buClr>
                <a:srgbClr val="000066"/>
              </a:buClr>
            </a:pPr>
            <a:r>
              <a:rPr lang="en-GB" sz="2800" dirty="0" smtClean="0"/>
              <a:t>Increase the number of </a:t>
            </a:r>
            <a:r>
              <a:rPr lang="en-GB" sz="2800" b="1" dirty="0" smtClean="0">
                <a:solidFill>
                  <a:srgbClr val="000066"/>
                </a:solidFill>
              </a:rPr>
              <a:t>SME Week </a:t>
            </a:r>
            <a:r>
              <a:rPr lang="en-GB" sz="2800" dirty="0" smtClean="0"/>
              <a:t>activities by 10% each year until 2020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282</TotalTime>
  <Words>543</Words>
  <Application>Microsoft Office PowerPoint</Application>
  <PresentationFormat>On-screen Show (4:3)</PresentationFormat>
  <Paragraphs>74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Оформление по умолчанию</vt:lpstr>
      <vt:lpstr>COSME Strategic Plan 2020 and Action Plan 2015-2017 </vt:lpstr>
      <vt:lpstr>Purpose</vt:lpstr>
      <vt:lpstr>COSME Concept</vt:lpstr>
      <vt:lpstr>Sequence of required steps</vt:lpstr>
      <vt:lpstr>Specific Objectives- institutional participation </vt:lpstr>
      <vt:lpstr>Specific Objectives – results from participation  </vt:lpstr>
      <vt:lpstr>Key Strategic Targets related to SO2.1: Improving access to markets </vt:lpstr>
      <vt:lpstr>OS2.2: Improving policy framework conditions relevant to SME development</vt:lpstr>
      <vt:lpstr>OS2.3: Promoting entrepreneurship</vt:lpstr>
      <vt:lpstr>COSME Programme Management </vt:lpstr>
      <vt:lpstr>2015</vt:lpstr>
      <vt:lpstr>2016</vt:lpstr>
      <vt:lpstr>2017</vt:lpstr>
      <vt:lpstr>Enterprise Europe Network (EEN)</vt:lpstr>
      <vt:lpstr>Responding to Calls for Proposals and participation in COSME Actions</vt:lpstr>
      <vt:lpstr>COSME Annual Action Planning</vt:lpstr>
      <vt:lpstr>Key Questions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Santens, Philip</dc:creator>
  <cp:lastModifiedBy>o.popa</cp:lastModifiedBy>
  <cp:revision>122</cp:revision>
  <dcterms:created xsi:type="dcterms:W3CDTF">2006-04-11T17:55:40Z</dcterms:created>
  <dcterms:modified xsi:type="dcterms:W3CDTF">2014-12-04T09:28:16Z</dcterms:modified>
</cp:coreProperties>
</file>