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66"/>
    <a:srgbClr val="003399"/>
    <a:srgbClr val="FFCC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265" autoAdjust="0"/>
  </p:normalViewPr>
  <p:slideViewPr>
    <p:cSldViewPr>
      <p:cViewPr>
        <p:scale>
          <a:sx n="66" d="100"/>
          <a:sy n="66" d="100"/>
        </p:scale>
        <p:origin x="-15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de-DE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de-DE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de-DE" dirty="0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0E9553C-6518-426C-92E2-C6BBF164C2E1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655301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de-DE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de-DE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E7A2F3A-8946-443A-B042-352D2B1667BB}" type="slidenum">
              <a:rPr lang="de-DE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37573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576263" y="692150"/>
            <a:ext cx="828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400" dirty="0" smtClean="0">
                <a:solidFill>
                  <a:srgbClr val="FFFF66"/>
                </a:solidFill>
              </a:rPr>
              <a:t>on Economic Stimulation in Rural Area (ESRA</a:t>
            </a:r>
            <a:r>
              <a:rPr lang="ro-RO" sz="2400" dirty="0" smtClean="0">
                <a:solidFill>
                  <a:srgbClr val="FFFF66"/>
                </a:solidFill>
              </a:rPr>
              <a:t>)</a:t>
            </a:r>
            <a:endParaRPr lang="en-GB" dirty="0" smtClean="0">
              <a:solidFill>
                <a:srgbClr val="FFFF66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468313" y="188913"/>
            <a:ext cx="8459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400" dirty="0" smtClean="0">
                <a:solidFill>
                  <a:srgbClr val="FFFF66"/>
                </a:solidFill>
              </a:rPr>
              <a:t>Technical Assistance to Sector Budget Support</a:t>
            </a:r>
            <a:endParaRPr lang="en-GB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-1588" y="6488113"/>
            <a:ext cx="1944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000" b="0" dirty="0"/>
              <a:t>This project is financed by  the European Union</a:t>
            </a:r>
            <a:endParaRPr lang="en-GB" sz="1000" b="0" dirty="0"/>
          </a:p>
        </p:txBody>
      </p:sp>
      <p:pic>
        <p:nvPicPr>
          <p:cNvPr id="1045" name="Picture 2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950" y="5918200"/>
            <a:ext cx="860425" cy="571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</p:pic>
      <p:sp>
        <p:nvSpPr>
          <p:cNvPr id="1047" name="Text Box 23"/>
          <p:cNvSpPr txBox="1">
            <a:spLocks noChangeArrowheads="1"/>
          </p:cNvSpPr>
          <p:nvPr userDrawn="1"/>
        </p:nvSpPr>
        <p:spPr bwMode="auto">
          <a:xfrm>
            <a:off x="6624638" y="6464300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1000" b="0" dirty="0"/>
              <a:t>   The project is implemented by a </a:t>
            </a:r>
          </a:p>
          <a:p>
            <a:pPr algn="r"/>
            <a:r>
              <a:rPr lang="en-US" sz="1000" b="0" dirty="0"/>
              <a:t>GFA Consulting Group led consortium</a:t>
            </a:r>
            <a:endParaRPr lang="en-GB" sz="1000" b="0" dirty="0"/>
          </a:p>
        </p:txBody>
      </p:sp>
      <p:sp>
        <p:nvSpPr>
          <p:cNvPr id="1050" name="Rectangle 26"/>
          <p:cNvSpPr>
            <a:spLocks noChangeArrowheads="1"/>
          </p:cNvSpPr>
          <p:nvPr userDrawn="1"/>
        </p:nvSpPr>
        <p:spPr bwMode="auto">
          <a:xfrm>
            <a:off x="3708400" y="6165850"/>
            <a:ext cx="1547813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000" b="0" dirty="0"/>
              <a:t>EuropeAid </a:t>
            </a:r>
            <a:r>
              <a:rPr lang="en-GB" sz="1000" b="0" dirty="0" smtClean="0"/>
              <a:t>ESRA</a:t>
            </a:r>
            <a:r>
              <a:rPr lang="en-GB" sz="1000" b="0" baseline="0" dirty="0" smtClean="0"/>
              <a:t> </a:t>
            </a:r>
            <a:r>
              <a:rPr lang="en-GB" sz="1000" b="0" dirty="0" smtClean="0"/>
              <a:t>Project</a:t>
            </a:r>
            <a:endParaRPr lang="en-GB" sz="1000" b="0" dirty="0"/>
          </a:p>
        </p:txBody>
      </p:sp>
      <p:pic>
        <p:nvPicPr>
          <p:cNvPr id="1051" name="Picture 2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200900" y="5913438"/>
            <a:ext cx="955675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 descr="OPM_Logo_UK"/>
          <p:cNvPicPr/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0412" y="5877272"/>
            <a:ext cx="791580" cy="468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sz="3600" b="1" dirty="0" smtClean="0"/>
              <a:t>COSME Planul </a:t>
            </a:r>
            <a:r>
              <a:rPr lang="ro-RO" sz="3600" b="1" dirty="0" smtClean="0"/>
              <a:t>Strategic 2020 </a:t>
            </a:r>
            <a:r>
              <a:rPr lang="ro-RO" sz="3600" dirty="0" smtClean="0"/>
              <a:t>și </a:t>
            </a:r>
            <a:r>
              <a:rPr lang="ro-RO" sz="3600" dirty="0" smtClean="0"/>
              <a:t/>
            </a:r>
            <a:br>
              <a:rPr lang="ro-RO" sz="3600" dirty="0" smtClean="0"/>
            </a:br>
            <a:r>
              <a:rPr lang="ro-RO" sz="3600" b="1" dirty="0" smtClean="0"/>
              <a:t>Planul </a:t>
            </a:r>
            <a:r>
              <a:rPr lang="ro-RO" sz="3600" b="1" dirty="0" smtClean="0"/>
              <a:t>de Acţiuni</a:t>
            </a:r>
            <a:r>
              <a:rPr lang="ro-RO" sz="3600" dirty="0" smtClean="0"/>
              <a:t> </a:t>
            </a:r>
            <a:r>
              <a:rPr lang="ro-RO" sz="3600" b="1" dirty="0" smtClean="0"/>
              <a:t>2015-2017</a:t>
            </a:r>
            <a:r>
              <a:rPr lang="ro-RO" sz="3600" dirty="0" smtClean="0"/>
              <a:t> </a:t>
            </a:r>
            <a:r>
              <a:rPr lang="ro-RO" sz="3600" b="1" dirty="0" smtClean="0"/>
              <a:t/>
            </a:r>
            <a:br>
              <a:rPr lang="ro-RO" sz="3600" b="1" dirty="0" smtClean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Stephen </a:t>
            </a:r>
            <a:r>
              <a:rPr lang="en-GB" dirty="0" err="1" smtClean="0"/>
              <a:t>Batstone</a:t>
            </a:r>
            <a:endParaRPr lang="en-GB" dirty="0" smtClean="0"/>
          </a:p>
          <a:p>
            <a:r>
              <a:rPr lang="en-GB" dirty="0" smtClean="0"/>
              <a:t>Senior Expert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89336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ro-RO" sz="3600" b="1" dirty="0" smtClean="0">
                <a:solidFill>
                  <a:schemeClr val="bg1"/>
                </a:solidFill>
              </a:rPr>
              <a:t>Conducerea Programului COSME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pic>
        <p:nvPicPr>
          <p:cNvPr id="4" name="Content Placeholder 3" descr="stru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6546" y="1772816"/>
            <a:ext cx="8407139" cy="410445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2015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dirty="0" smtClean="0"/>
              <a:t>Constituirea </a:t>
            </a:r>
            <a:r>
              <a:rPr lang="ro-RO" b="1" dirty="0" smtClean="0">
                <a:solidFill>
                  <a:srgbClr val="000066"/>
                </a:solidFill>
              </a:rPr>
              <a:t>structurilor operaționale </a:t>
            </a:r>
            <a:r>
              <a:rPr lang="ro-RO" dirty="0" smtClean="0"/>
              <a:t>COSME, și consolidarea </a:t>
            </a:r>
            <a:r>
              <a:rPr lang="ro-RO" dirty="0" smtClean="0"/>
              <a:t>capacităților</a:t>
            </a:r>
            <a:endParaRPr lang="en-GB" dirty="0" smtClean="0"/>
          </a:p>
          <a:p>
            <a:pPr lvl="0"/>
            <a:r>
              <a:rPr lang="ro-RO" dirty="0" smtClean="0"/>
              <a:t>Activități de sensibilizare pentru </a:t>
            </a:r>
            <a:r>
              <a:rPr lang="ro-RO" b="1" dirty="0" smtClean="0">
                <a:solidFill>
                  <a:srgbClr val="000066"/>
                </a:solidFill>
              </a:rPr>
              <a:t>promovarea COSME</a:t>
            </a:r>
            <a:endParaRPr lang="en-GB" b="1" dirty="0" smtClean="0">
              <a:solidFill>
                <a:srgbClr val="000066"/>
              </a:solidFill>
            </a:endParaRPr>
          </a:p>
          <a:p>
            <a:pPr lvl="0"/>
            <a:r>
              <a:rPr lang="ro-RO" dirty="0" smtClean="0"/>
              <a:t>Consolidarea </a:t>
            </a:r>
            <a:r>
              <a:rPr lang="ro-RO" b="1" dirty="0" smtClean="0">
                <a:solidFill>
                  <a:srgbClr val="000066"/>
                </a:solidFill>
              </a:rPr>
              <a:t>EEN</a:t>
            </a:r>
            <a:endParaRPr lang="en-GB" b="1" dirty="0" smtClean="0">
              <a:solidFill>
                <a:srgbClr val="000066"/>
              </a:solidFill>
            </a:endParaRPr>
          </a:p>
          <a:p>
            <a:r>
              <a:rPr lang="ro-RO" dirty="0" smtClean="0"/>
              <a:t>Programul </a:t>
            </a:r>
            <a:r>
              <a:rPr lang="ro-RO" b="1" dirty="0" smtClean="0">
                <a:solidFill>
                  <a:srgbClr val="000066"/>
                </a:solidFill>
              </a:rPr>
              <a:t>Erasmus pentru Tinerii Antreprenori</a:t>
            </a:r>
            <a:endParaRPr lang="en-GB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2016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dirty="0" smtClean="0"/>
              <a:t>Creșterea numărului și gamei geografice de organizații care participă la acțiuni COSME</a:t>
            </a:r>
            <a:endParaRPr lang="en-GB" dirty="0" smtClean="0"/>
          </a:p>
          <a:p>
            <a:pPr lvl="0"/>
            <a:r>
              <a:rPr lang="ro-RO" dirty="0" smtClean="0"/>
              <a:t>Creșterea numărului de </a:t>
            </a:r>
            <a:r>
              <a:rPr lang="ro-RO" b="1" dirty="0" smtClean="0">
                <a:solidFill>
                  <a:srgbClr val="000066"/>
                </a:solidFill>
              </a:rPr>
              <a:t>parteneri internaționali </a:t>
            </a:r>
            <a:r>
              <a:rPr lang="ro-RO" dirty="0" smtClean="0"/>
              <a:t>care cooperează cu instituțiile din Republica Moldova</a:t>
            </a:r>
            <a:endParaRPr lang="en-GB" dirty="0" smtClean="0"/>
          </a:p>
          <a:p>
            <a:pPr lvl="0"/>
            <a:r>
              <a:rPr lang="ro-RO" dirty="0" smtClean="0"/>
              <a:t>Consolidarea proceselor de </a:t>
            </a:r>
            <a:r>
              <a:rPr lang="ro-RO" b="1" dirty="0" smtClean="0">
                <a:solidFill>
                  <a:srgbClr val="000066"/>
                </a:solidFill>
              </a:rPr>
              <a:t>cooperare cu Orizont 2020</a:t>
            </a:r>
            <a:endParaRPr lang="en-GB" b="1" dirty="0" smtClean="0">
              <a:solidFill>
                <a:srgbClr val="000066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2017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dirty="0" smtClean="0"/>
              <a:t>Efectuarea </a:t>
            </a:r>
            <a:r>
              <a:rPr lang="ro-RO" b="1" dirty="0" smtClean="0">
                <a:solidFill>
                  <a:srgbClr val="000066"/>
                </a:solidFill>
              </a:rPr>
              <a:t>evaluării intermediare </a:t>
            </a:r>
            <a:r>
              <a:rPr lang="ro-RO" dirty="0" smtClean="0"/>
              <a:t>a participării la COSME</a:t>
            </a:r>
            <a:endParaRPr lang="en-GB" dirty="0" smtClean="0"/>
          </a:p>
          <a:p>
            <a:pPr lvl="0"/>
            <a:endParaRPr lang="en-GB" b="1" dirty="0" smtClean="0">
              <a:solidFill>
                <a:srgbClr val="000066"/>
              </a:solidFill>
            </a:endParaRPr>
          </a:p>
          <a:p>
            <a:pPr lvl="0"/>
            <a:r>
              <a:rPr lang="ro-RO" b="1" dirty="0" smtClean="0">
                <a:solidFill>
                  <a:srgbClr val="000066"/>
                </a:solidFill>
              </a:rPr>
              <a:t>Istorii de succes </a:t>
            </a:r>
            <a:r>
              <a:rPr lang="ro-RO" dirty="0" smtClean="0"/>
              <a:t>ale EEN și alte acțiuni</a:t>
            </a:r>
            <a:endParaRPr lang="en-GB" dirty="0" smtClean="0"/>
          </a:p>
          <a:p>
            <a:endParaRPr lang="en-GB" dirty="0" smtClean="0"/>
          </a:p>
          <a:p>
            <a:r>
              <a:rPr lang="ro-RO" dirty="0" smtClean="0"/>
              <a:t>Revizuirea opțiunilor de obținere a suportului suplimentar pentru acțiunile COSME prin </a:t>
            </a:r>
            <a:r>
              <a:rPr lang="ro-RO" b="1" dirty="0" smtClean="0">
                <a:solidFill>
                  <a:srgbClr val="000066"/>
                </a:solidFill>
              </a:rPr>
              <a:t>acces la finanțare</a:t>
            </a:r>
            <a:endParaRPr lang="en-GB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b="1" dirty="0" smtClean="0">
                <a:solidFill>
                  <a:schemeClr val="bg1"/>
                </a:solidFill>
              </a:rPr>
              <a:t>Rețelei Întreprinderilor Europene </a:t>
            </a:r>
            <a:r>
              <a:rPr lang="en-GB" sz="3200" b="1" dirty="0" smtClean="0">
                <a:solidFill>
                  <a:schemeClr val="bg1"/>
                </a:solidFill>
              </a:rPr>
              <a:t>(RIE)</a:t>
            </a:r>
            <a:endParaRPr lang="en-GB" sz="3200" b="1" dirty="0">
              <a:solidFill>
                <a:schemeClr val="bg1"/>
              </a:solidFill>
            </a:endParaRPr>
          </a:p>
        </p:txBody>
      </p:sp>
      <p:pic>
        <p:nvPicPr>
          <p:cNvPr id="4" name="Content Placeholder 3" descr="e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486" y="2996952"/>
            <a:ext cx="9067514" cy="2824100"/>
          </a:xfrm>
        </p:spPr>
      </p:pic>
      <p:pic>
        <p:nvPicPr>
          <p:cNvPr id="5" name="Picture 4" descr="e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4288" y="1628800"/>
            <a:ext cx="1779972" cy="133497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200" b="1" dirty="0" smtClean="0">
                <a:solidFill>
                  <a:schemeClr val="bg1"/>
                </a:solidFill>
              </a:rPr>
              <a:t>Răspunsul la cererile de propuneri și participarea la acțiunile COSME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z="2400" b="1" dirty="0" smtClean="0">
                <a:solidFill>
                  <a:srgbClr val="000066"/>
                </a:solidFill>
              </a:rPr>
              <a:t>Identificarea partenerilor </a:t>
            </a:r>
            <a:r>
              <a:rPr lang="vi-VN" sz="2400" dirty="0" smtClean="0"/>
              <a:t>de proiect</a:t>
            </a:r>
          </a:p>
          <a:p>
            <a:r>
              <a:rPr lang="vi-VN" sz="2400" dirty="0" smtClean="0"/>
              <a:t>Negocierea acordurilor de </a:t>
            </a:r>
            <a:r>
              <a:rPr lang="vi-VN" sz="2400" b="1" dirty="0" smtClean="0">
                <a:solidFill>
                  <a:srgbClr val="000066"/>
                </a:solidFill>
              </a:rPr>
              <a:t>consorții</a:t>
            </a:r>
          </a:p>
          <a:p>
            <a:r>
              <a:rPr lang="vi-VN" sz="2400" dirty="0" smtClean="0"/>
              <a:t>Pregătirea propunerilor și predarea </a:t>
            </a:r>
            <a:r>
              <a:rPr lang="vi-VN" sz="2400" b="1" dirty="0" smtClean="0">
                <a:solidFill>
                  <a:srgbClr val="000066"/>
                </a:solidFill>
              </a:rPr>
              <a:t>ofertelor</a:t>
            </a:r>
            <a:r>
              <a:rPr lang="vi-VN" sz="2400" dirty="0" smtClean="0"/>
              <a:t> de către instituțiile competente</a:t>
            </a:r>
          </a:p>
          <a:p>
            <a:r>
              <a:rPr lang="vi-VN" sz="2400" b="1" dirty="0" smtClean="0">
                <a:solidFill>
                  <a:srgbClr val="000066"/>
                </a:solidFill>
              </a:rPr>
              <a:t>Management de proiect</a:t>
            </a:r>
            <a:r>
              <a:rPr lang="vi-VN" sz="2400" dirty="0" smtClean="0"/>
              <a:t>, implementarea și gestionarea financiară a proiectelor / acțiunilor de succes COSME</a:t>
            </a:r>
          </a:p>
          <a:p>
            <a:r>
              <a:rPr lang="vi-VN" sz="2400" b="1" dirty="0" smtClean="0">
                <a:solidFill>
                  <a:srgbClr val="000066"/>
                </a:solidFill>
              </a:rPr>
              <a:t>Rapoarte</a:t>
            </a:r>
            <a:r>
              <a:rPr lang="vi-VN" sz="2400" dirty="0" smtClean="0"/>
              <a:t> trimestriale și anuale de către instituțiile participante</a:t>
            </a:r>
          </a:p>
          <a:p>
            <a:r>
              <a:rPr lang="vi-VN" sz="2400" dirty="0" smtClean="0"/>
              <a:t>Pregătirea și </a:t>
            </a:r>
            <a:r>
              <a:rPr lang="vi-VN" sz="2400" b="1" dirty="0" smtClean="0">
                <a:solidFill>
                  <a:srgbClr val="000066"/>
                </a:solidFill>
              </a:rPr>
              <a:t>diseminarea "istoriilor de succes"</a:t>
            </a:r>
            <a:endParaRPr lang="en-GB" sz="2400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solidFill>
                  <a:schemeClr val="bg1"/>
                </a:solidFill>
              </a:rPr>
              <a:t>P</a:t>
            </a:r>
            <a:r>
              <a:rPr lang="ro-RO" sz="3600" b="1" dirty="0" smtClean="0">
                <a:solidFill>
                  <a:schemeClr val="bg1"/>
                </a:solidFill>
              </a:rPr>
              <a:t>lanului de Acțiuni anual COSME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ro-RO" sz="2400" b="1" dirty="0" smtClean="0">
                <a:solidFill>
                  <a:srgbClr val="000066"/>
                </a:solidFill>
              </a:rPr>
              <a:t>Monitorizarea</a:t>
            </a:r>
            <a:r>
              <a:rPr lang="ro-RO" sz="2400" dirty="0" smtClean="0"/>
              <a:t> paginii web EASME în Trim.4 a fiecărui an pentru publicarea anuală a Programului de Acțiuni COSME</a:t>
            </a:r>
            <a:endParaRPr lang="en-GB" sz="2400" dirty="0" smtClean="0"/>
          </a:p>
          <a:p>
            <a:pPr lvl="0" hangingPunct="0"/>
            <a:r>
              <a:rPr lang="ro-RO" sz="2400" dirty="0" smtClean="0"/>
              <a:t>Convocarea unei </a:t>
            </a:r>
            <a:r>
              <a:rPr lang="ro-RO" sz="2400" b="1" dirty="0" smtClean="0">
                <a:solidFill>
                  <a:srgbClr val="000066"/>
                </a:solidFill>
              </a:rPr>
              <a:t>ședințe speciale </a:t>
            </a:r>
            <a:r>
              <a:rPr lang="ro-RO" sz="2400" dirty="0" smtClean="0"/>
              <a:t>odată cu publicarea</a:t>
            </a:r>
            <a:endParaRPr lang="en-GB" sz="2400" dirty="0" smtClean="0"/>
          </a:p>
          <a:p>
            <a:pPr lvl="0" hangingPunct="0"/>
            <a:r>
              <a:rPr lang="ro-RO" sz="2400" b="1" dirty="0" smtClean="0">
                <a:solidFill>
                  <a:srgbClr val="000066"/>
                </a:solidFill>
              </a:rPr>
              <a:t>Rezumarea acțiunilor-cheie </a:t>
            </a:r>
            <a:r>
              <a:rPr lang="ro-RO" sz="2400" dirty="0" smtClean="0"/>
              <a:t>și relevanței pentru Republica Moldova</a:t>
            </a:r>
            <a:endParaRPr lang="en-GB" sz="2400" dirty="0" smtClean="0"/>
          </a:p>
          <a:p>
            <a:pPr lvl="0" hangingPunct="0"/>
            <a:r>
              <a:rPr lang="ro-RO" sz="2400" b="1" dirty="0" smtClean="0">
                <a:solidFill>
                  <a:srgbClr val="000066"/>
                </a:solidFill>
              </a:rPr>
              <a:t>Prioritizarea acțiunilor </a:t>
            </a:r>
            <a:r>
              <a:rPr lang="ro-RO" sz="2400" dirty="0" smtClean="0"/>
              <a:t>pentru a identifica obiectivele-cheie pentru participarea Republicii Moldova în anul viitor</a:t>
            </a:r>
            <a:endParaRPr lang="en-GB" sz="2400" dirty="0" smtClean="0"/>
          </a:p>
          <a:p>
            <a:r>
              <a:rPr lang="ro-RO" sz="2400" b="1" dirty="0" smtClean="0">
                <a:solidFill>
                  <a:srgbClr val="000066"/>
                </a:solidFill>
              </a:rPr>
              <a:t>Informarea părților interesate </a:t>
            </a:r>
            <a:r>
              <a:rPr lang="ro-RO" sz="2400" dirty="0" smtClean="0"/>
              <a:t>privind eventualele oportunități, și calendarul indicativ</a:t>
            </a:r>
            <a:endParaRPr lang="en-GB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own-eye-deta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3074" y="4013208"/>
            <a:ext cx="2820926" cy="18806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>
                <a:solidFill>
                  <a:schemeClr val="bg1"/>
                </a:solidFill>
              </a:rPr>
              <a:t>Întrebări cheie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0066"/>
                </a:solidFill>
              </a:rPr>
              <a:t>Cine</a:t>
            </a:r>
            <a:r>
              <a:rPr lang="en-GB" dirty="0" smtClean="0"/>
              <a:t> </a:t>
            </a:r>
            <a:r>
              <a:rPr lang="en-GB" dirty="0" err="1" smtClean="0"/>
              <a:t>poate</a:t>
            </a:r>
            <a:r>
              <a:rPr lang="en-GB" dirty="0" smtClean="0"/>
              <a:t> </a:t>
            </a:r>
            <a:r>
              <a:rPr lang="en-GB" dirty="0" err="1" smtClean="0"/>
              <a:t>participa</a:t>
            </a:r>
            <a:r>
              <a:rPr lang="ro-RO" dirty="0" smtClean="0"/>
              <a:t> la programul COSME</a:t>
            </a:r>
            <a:r>
              <a:rPr lang="en-GB" dirty="0" smtClean="0"/>
              <a:t>?</a:t>
            </a:r>
            <a:endParaRPr lang="en-GB" dirty="0" smtClean="0"/>
          </a:p>
          <a:p>
            <a:r>
              <a:rPr lang="en-GB" b="1" dirty="0" err="1" smtClean="0">
                <a:solidFill>
                  <a:srgbClr val="000066"/>
                </a:solidFill>
              </a:rPr>
              <a:t>Unde</a:t>
            </a:r>
            <a:r>
              <a:rPr lang="en-GB" dirty="0" smtClean="0"/>
              <a:t> pot ob</a:t>
            </a:r>
            <a:r>
              <a:rPr lang="ro-RO" dirty="0" smtClean="0"/>
              <a:t>ț</a:t>
            </a:r>
            <a:r>
              <a:rPr lang="en-GB" dirty="0" err="1" smtClean="0"/>
              <a:t>ine</a:t>
            </a:r>
            <a:r>
              <a:rPr lang="en-GB" dirty="0" smtClean="0"/>
              <a:t> </a:t>
            </a:r>
            <a:r>
              <a:rPr lang="en-GB" dirty="0" err="1" smtClean="0"/>
              <a:t>mai</a:t>
            </a:r>
            <a:r>
              <a:rPr lang="en-GB" dirty="0" smtClean="0"/>
              <a:t> </a:t>
            </a:r>
            <a:r>
              <a:rPr lang="en-GB" dirty="0" err="1" smtClean="0"/>
              <a:t>mult</a:t>
            </a:r>
            <a:r>
              <a:rPr lang="ro-RO" dirty="0" smtClean="0"/>
              <a:t>ă</a:t>
            </a:r>
            <a:r>
              <a:rPr lang="en-GB" dirty="0" smtClean="0"/>
              <a:t> </a:t>
            </a:r>
            <a:r>
              <a:rPr lang="en-GB" dirty="0" err="1" smtClean="0"/>
              <a:t>asisten</a:t>
            </a:r>
            <a:r>
              <a:rPr lang="ro-RO" dirty="0" smtClean="0"/>
              <a:t>ță</a:t>
            </a:r>
            <a:r>
              <a:rPr lang="en-GB" dirty="0" smtClean="0"/>
              <a:t>?</a:t>
            </a:r>
          </a:p>
          <a:p>
            <a:r>
              <a:rPr lang="en-GB" b="1" dirty="0" err="1" smtClean="0">
                <a:solidFill>
                  <a:srgbClr val="000066"/>
                </a:solidFill>
              </a:rPr>
              <a:t>Unde</a:t>
            </a:r>
            <a:r>
              <a:rPr lang="en-GB" dirty="0" smtClean="0"/>
              <a:t> g</a:t>
            </a:r>
            <a:r>
              <a:rPr lang="ro-RO" dirty="0" smtClean="0"/>
              <a:t>ă</a:t>
            </a:r>
            <a:r>
              <a:rPr lang="en-GB" dirty="0" err="1" smtClean="0"/>
              <a:t>sesc</a:t>
            </a:r>
            <a:r>
              <a:rPr lang="en-GB" dirty="0" smtClean="0"/>
              <a:t> </a:t>
            </a:r>
            <a:r>
              <a:rPr lang="en-GB" dirty="0" err="1" smtClean="0"/>
              <a:t>informa</a:t>
            </a:r>
            <a:r>
              <a:rPr lang="ro-RO" dirty="0" smtClean="0"/>
              <a:t>ț</a:t>
            </a:r>
            <a:r>
              <a:rPr lang="en-GB" dirty="0" err="1" smtClean="0"/>
              <a:t>ie</a:t>
            </a:r>
            <a:r>
              <a:rPr lang="en-GB" dirty="0" smtClean="0"/>
              <a:t> </a:t>
            </a:r>
            <a:r>
              <a:rPr lang="en-GB" dirty="0" err="1" smtClean="0"/>
              <a:t>despre</a:t>
            </a:r>
            <a:r>
              <a:rPr lang="en-GB" dirty="0" smtClean="0"/>
              <a:t> </a:t>
            </a:r>
            <a:r>
              <a:rPr lang="en-GB" dirty="0" err="1" smtClean="0"/>
              <a:t>apelurile</a:t>
            </a:r>
            <a:r>
              <a:rPr lang="en-GB" dirty="0" smtClean="0"/>
              <a:t> </a:t>
            </a:r>
            <a:r>
              <a:rPr lang="en-GB" dirty="0" err="1" smtClean="0"/>
              <a:t>deschise</a:t>
            </a:r>
            <a:r>
              <a:rPr lang="en-GB" dirty="0" smtClean="0"/>
              <a:t>? </a:t>
            </a:r>
          </a:p>
          <a:p>
            <a:r>
              <a:rPr lang="en-GB" b="1" dirty="0" smtClean="0">
                <a:solidFill>
                  <a:srgbClr val="000066"/>
                </a:solidFill>
              </a:rPr>
              <a:t>Care</a:t>
            </a:r>
            <a:r>
              <a:rPr lang="en-GB" dirty="0" smtClean="0"/>
              <a:t> </a:t>
            </a:r>
            <a:r>
              <a:rPr lang="en-GB" dirty="0" err="1" smtClean="0"/>
              <a:t>este</a:t>
            </a:r>
            <a:r>
              <a:rPr lang="en-GB" dirty="0" smtClean="0"/>
              <a:t> </a:t>
            </a:r>
            <a:r>
              <a:rPr lang="en-GB" dirty="0" err="1" smtClean="0"/>
              <a:t>cea</a:t>
            </a:r>
            <a:r>
              <a:rPr lang="en-GB" dirty="0" smtClean="0"/>
              <a:t> </a:t>
            </a:r>
            <a:r>
              <a:rPr lang="en-GB" dirty="0" err="1" smtClean="0"/>
              <a:t>mai</a:t>
            </a:r>
            <a:r>
              <a:rPr lang="en-GB" dirty="0" smtClean="0"/>
              <a:t> </a:t>
            </a:r>
            <a:r>
              <a:rPr lang="en-GB" dirty="0" err="1" smtClean="0"/>
              <a:t>eficient</a:t>
            </a:r>
            <a:r>
              <a:rPr lang="ro-RO" dirty="0" smtClean="0"/>
              <a:t>ă</a:t>
            </a:r>
            <a:r>
              <a:rPr lang="en-GB" dirty="0" smtClean="0"/>
              <a:t> </a:t>
            </a:r>
            <a:r>
              <a:rPr lang="en-GB" dirty="0" err="1" smtClean="0"/>
              <a:t>cale</a:t>
            </a:r>
            <a:r>
              <a:rPr lang="en-GB" dirty="0" smtClean="0"/>
              <a:t> de a </a:t>
            </a:r>
            <a:r>
              <a:rPr lang="en-GB" dirty="0" err="1" smtClean="0"/>
              <a:t>idenfitica</a:t>
            </a:r>
            <a:r>
              <a:rPr lang="en-GB" dirty="0" smtClean="0"/>
              <a:t> </a:t>
            </a:r>
            <a:r>
              <a:rPr lang="en-GB" dirty="0" err="1" smtClean="0"/>
              <a:t>parteneri</a:t>
            </a:r>
            <a:r>
              <a:rPr lang="en-GB" dirty="0" smtClean="0"/>
              <a:t> </a:t>
            </a:r>
            <a:r>
              <a:rPr lang="en-GB" dirty="0" err="1" smtClean="0"/>
              <a:t>interna</a:t>
            </a:r>
            <a:r>
              <a:rPr lang="ro-RO" dirty="0" smtClean="0"/>
              <a:t>ț</a:t>
            </a:r>
            <a:r>
              <a:rPr lang="en-GB" dirty="0" err="1" smtClean="0"/>
              <a:t>ionali</a:t>
            </a:r>
            <a:r>
              <a:rPr lang="en-GB" dirty="0" smtClean="0"/>
              <a:t>?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chemeClr val="bg1"/>
                </a:solidFill>
              </a:rPr>
              <a:t>Scop</a:t>
            </a:r>
            <a:r>
              <a:rPr lang="ro-RO" b="1" dirty="0" smtClean="0">
                <a:solidFill>
                  <a:schemeClr val="bg1"/>
                </a:solidFill>
              </a:rPr>
              <a:t>ul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endParaRPr lang="en-GB" dirty="0" smtClean="0"/>
          </a:p>
          <a:p>
            <a:pPr algn="ctr">
              <a:lnSpc>
                <a:spcPct val="150000"/>
              </a:lnSpc>
              <a:buNone/>
            </a:pPr>
            <a:r>
              <a:rPr lang="en-GB" dirty="0" smtClean="0"/>
              <a:t>	</a:t>
            </a:r>
            <a:endParaRPr lang="ro-RO" dirty="0" smtClean="0"/>
          </a:p>
          <a:p>
            <a:pPr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o-RO" sz="3800" b="1" dirty="0" smtClean="0"/>
              <a:t>I</a:t>
            </a:r>
            <a:r>
              <a:rPr lang="ro-RO" sz="3800" b="1" dirty="0" smtClean="0"/>
              <a:t>mplementarea Programului COSME </a:t>
            </a:r>
            <a:r>
              <a:rPr lang="ro-RO" sz="3800" b="1" dirty="0" smtClean="0"/>
              <a:t> </a:t>
            </a:r>
            <a:r>
              <a:rPr lang="ro-RO" sz="3800" b="1" dirty="0" smtClean="0"/>
              <a:t>în </a:t>
            </a:r>
            <a:r>
              <a:rPr lang="ro-RO" sz="3800" b="1" dirty="0" smtClean="0"/>
              <a:t>Republica </a:t>
            </a:r>
            <a:r>
              <a:rPr lang="ro-RO" sz="3800" b="1" dirty="0" smtClean="0"/>
              <a:t>Moldova</a:t>
            </a:r>
            <a:endParaRPr lang="en-GB" sz="3800" b="1" dirty="0"/>
          </a:p>
        </p:txBody>
      </p:sp>
      <p:pic>
        <p:nvPicPr>
          <p:cNvPr id="4" name="Picture 3" descr="cos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9955" y="1566837"/>
            <a:ext cx="3294045" cy="15867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COSME </a:t>
            </a:r>
            <a:r>
              <a:rPr lang="ro-RO" b="1" dirty="0" smtClean="0">
                <a:solidFill>
                  <a:schemeClr val="bg1"/>
                </a:solidFill>
              </a:rPr>
              <a:t>document de concept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b="1" dirty="0" smtClean="0"/>
              <a:t>COSME </a:t>
            </a:r>
            <a:r>
              <a:rPr lang="ro-RO" sz="3600" b="1" dirty="0" smtClean="0"/>
              <a:t>document de concept</a:t>
            </a:r>
            <a:r>
              <a:rPr lang="en-GB" sz="3600" b="1" dirty="0" smtClean="0"/>
              <a:t>:</a:t>
            </a:r>
          </a:p>
          <a:p>
            <a:pPr lvl="1"/>
            <a:r>
              <a:rPr lang="en-GB" dirty="0" smtClean="0"/>
              <a:t>P</a:t>
            </a:r>
            <a:r>
              <a:rPr lang="ro-RO" dirty="0" smtClean="0"/>
              <a:t>ropusă pentru implementarea</a:t>
            </a:r>
            <a:endParaRPr lang="en-GB" dirty="0" smtClean="0"/>
          </a:p>
          <a:p>
            <a:pPr lvl="1"/>
            <a:r>
              <a:rPr lang="en-GB" dirty="0" smtClean="0"/>
              <a:t>S</a:t>
            </a:r>
            <a:r>
              <a:rPr lang="ro-RO" dirty="0" smtClean="0"/>
              <a:t>tructura organizațională </a:t>
            </a:r>
            <a:endParaRPr lang="en-GB" dirty="0" smtClean="0"/>
          </a:p>
          <a:p>
            <a:pPr lvl="1"/>
            <a:r>
              <a:rPr lang="en-GB" dirty="0" smtClean="0"/>
              <a:t>A</a:t>
            </a:r>
            <a:r>
              <a:rPr lang="ro-RO" dirty="0" smtClean="0"/>
              <a:t>cțiunile-cheie</a:t>
            </a:r>
            <a:endParaRPr lang="en-GB" dirty="0" smtClean="0"/>
          </a:p>
          <a:p>
            <a:endParaRPr lang="en-GB" dirty="0" smtClean="0"/>
          </a:p>
          <a:p>
            <a:r>
              <a:rPr lang="ro-RO" b="1" dirty="0" smtClean="0"/>
              <a:t>Planul de acțiune</a:t>
            </a:r>
            <a:r>
              <a:rPr lang="en-GB" b="1" dirty="0" smtClean="0"/>
              <a:t>:</a:t>
            </a:r>
          </a:p>
          <a:p>
            <a:pPr lvl="1"/>
            <a:r>
              <a:rPr lang="ro-RO" dirty="0" smtClean="0"/>
              <a:t>serie de activități pentru perioada 2015-2017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b="1" dirty="0" smtClean="0">
                <a:solidFill>
                  <a:schemeClr val="bg1"/>
                </a:solidFill>
              </a:rPr>
              <a:t>Consecutivitatea măsurilor necesare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Constituirea </a:t>
            </a:r>
            <a:r>
              <a:rPr lang="ro-RO" b="1" dirty="0" smtClean="0">
                <a:solidFill>
                  <a:srgbClr val="000066"/>
                </a:solidFill>
              </a:rPr>
              <a:t>Rețelei Întreprinderilor Europene</a:t>
            </a:r>
            <a:r>
              <a:rPr lang="ro-RO" dirty="0" smtClean="0"/>
              <a:t> (RIE)</a:t>
            </a:r>
            <a:r>
              <a:rPr lang="en-GB" dirty="0" smtClean="0"/>
              <a:t> </a:t>
            </a:r>
            <a:r>
              <a:rPr lang="ro-RO" dirty="0" smtClean="0"/>
              <a:t>(până </a:t>
            </a:r>
            <a:r>
              <a:rPr lang="ro-RO" dirty="0" smtClean="0"/>
              <a:t>în</a:t>
            </a:r>
            <a:r>
              <a:rPr lang="ro-RO" dirty="0" smtClean="0"/>
              <a:t> </a:t>
            </a:r>
            <a:r>
              <a:rPr lang="ro-RO" dirty="0" smtClean="0"/>
              <a:t>Trim.1, 2015)</a:t>
            </a:r>
            <a:endParaRPr lang="en-GB" dirty="0" smtClean="0"/>
          </a:p>
          <a:p>
            <a:r>
              <a:rPr lang="ro-RO" dirty="0" smtClean="0"/>
              <a:t>Înființarea </a:t>
            </a:r>
            <a:r>
              <a:rPr lang="ro-RO" b="1" dirty="0" smtClean="0">
                <a:solidFill>
                  <a:srgbClr val="000066"/>
                </a:solidFill>
              </a:rPr>
              <a:t>structurilor de management </a:t>
            </a:r>
            <a:r>
              <a:rPr lang="ro-RO" dirty="0" smtClean="0"/>
              <a:t>pentru implementarea COSME (Trim.1-2, 2015)</a:t>
            </a:r>
            <a:endParaRPr lang="en-GB" dirty="0" smtClean="0"/>
          </a:p>
          <a:p>
            <a:r>
              <a:rPr lang="ro-RO" b="1" dirty="0" smtClean="0">
                <a:solidFill>
                  <a:srgbClr val="000066"/>
                </a:solidFill>
              </a:rPr>
              <a:t>Implementarea</a:t>
            </a:r>
            <a:r>
              <a:rPr lang="ro-RO" dirty="0" smtClean="0"/>
              <a:t> anuală</a:t>
            </a:r>
            <a:endParaRPr lang="en-GB" dirty="0" smtClean="0"/>
          </a:p>
          <a:p>
            <a:r>
              <a:rPr lang="ro-RO" b="1" dirty="0" smtClean="0">
                <a:solidFill>
                  <a:srgbClr val="000066"/>
                </a:solidFill>
              </a:rPr>
              <a:t>Monitorizare</a:t>
            </a:r>
            <a:r>
              <a:rPr lang="ro-RO" dirty="0" smtClean="0"/>
              <a:t> și Evaluare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o-RO" sz="3200" b="1" dirty="0" smtClean="0">
                <a:solidFill>
                  <a:schemeClr val="bg1"/>
                </a:solidFill>
              </a:rPr>
              <a:t>Obiective Specifice </a:t>
            </a:r>
            <a:r>
              <a:rPr lang="en-GB" sz="3200" b="1" dirty="0" smtClean="0">
                <a:solidFill>
                  <a:schemeClr val="bg1"/>
                </a:solidFill>
              </a:rPr>
              <a:t>- </a:t>
            </a:r>
            <a:r>
              <a:rPr lang="ro-RO" sz="3200" b="1" i="1" dirty="0" smtClean="0">
                <a:solidFill>
                  <a:schemeClr val="bg1"/>
                </a:solidFill>
              </a:rPr>
              <a:t>participării instituționale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OS1.1</a:t>
            </a: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o-RO" sz="2800" dirty="0" smtClean="0"/>
              <a:t> Maximizarea rentabilității financiare a investiției de participare la COSME</a:t>
            </a:r>
            <a:endParaRPr lang="en-GB" sz="2800" dirty="0" smtClean="0"/>
          </a:p>
          <a:p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OS1.2</a:t>
            </a: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o-RO" sz="2800" dirty="0" smtClean="0"/>
              <a:t>Consolidarea capacităților instituționale ale infrastructurii de susținere a IMM-urilor pentru a oferi un suport efectiv în afaceri</a:t>
            </a:r>
            <a:endParaRPr lang="en-GB" sz="2800" dirty="0" smtClean="0"/>
          </a:p>
          <a:p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OS1.3</a:t>
            </a: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o-RO" sz="2800" dirty="0" smtClean="0"/>
              <a:t> Îmbunătățirea gamei, calității și complementarității măsurilor de suport pentru IMM-uri de înaltă calitate, accesibile tuturor IMM-urilor</a:t>
            </a:r>
            <a:endParaRPr lang="en-GB" sz="28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o-RO" sz="3200" b="1" dirty="0" smtClean="0">
                <a:solidFill>
                  <a:schemeClr val="bg1"/>
                </a:solidFill>
              </a:rPr>
              <a:t>Obiective Specifice </a:t>
            </a:r>
            <a:r>
              <a:rPr lang="en-GB" sz="3200" b="1" dirty="0" smtClean="0">
                <a:solidFill>
                  <a:schemeClr val="bg1"/>
                </a:solidFill>
              </a:rPr>
              <a:t>- </a:t>
            </a:r>
            <a:r>
              <a:rPr lang="ro-RO" sz="3200" b="1" i="1" dirty="0" smtClean="0">
                <a:solidFill>
                  <a:schemeClr val="bg1"/>
                </a:solidFill>
              </a:rPr>
              <a:t>rezultatele participării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 smtClean="0"/>
          </a:p>
          <a:p>
            <a:pPr lvl="0"/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OS2.1:</a:t>
            </a:r>
            <a:r>
              <a:rPr lang="ro-RO" dirty="0" smtClean="0"/>
              <a:t> Îmbunătățirea accesului la piețe, în special în cadrul UE </a:t>
            </a:r>
            <a:endParaRPr lang="en-GB" dirty="0" smtClean="0"/>
          </a:p>
          <a:p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OS2.2</a:t>
            </a: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o-RO" dirty="0" smtClean="0"/>
              <a:t> Îmbunătățirea condițiilor cadrului de politici de dezvoltare a IMM-urilor</a:t>
            </a:r>
            <a:endParaRPr lang="en-GB" dirty="0" smtClean="0"/>
          </a:p>
          <a:p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OS2.3</a:t>
            </a:r>
            <a:r>
              <a:rPr lang="ro-RO" sz="28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o-RO" dirty="0" smtClean="0"/>
              <a:t> Promovarea spiritului antreprenorial și a culturii antreprenoriale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800" b="1" dirty="0" smtClean="0">
                <a:solidFill>
                  <a:schemeClr val="bg1"/>
                </a:solidFill>
              </a:rPr>
              <a:t>Principalele scopuri strategice aferente OS2.1: Îmbunătățirea accesului la piețe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dirty="0" smtClean="0"/>
              <a:t>Cea mai importantă acțiune în legătură cu acest obiectiv specific este dezvoltarea cu succes a </a:t>
            </a:r>
            <a:r>
              <a:rPr lang="ro-RO" b="1" dirty="0" smtClean="0">
                <a:solidFill>
                  <a:srgbClr val="000066"/>
                </a:solidFill>
              </a:rPr>
              <a:t>Rețelei Întreprinderilor Europene </a:t>
            </a:r>
            <a:r>
              <a:rPr lang="ro-RO" dirty="0" smtClean="0"/>
              <a:t>în Republica Moldova</a:t>
            </a:r>
            <a:endParaRPr lang="en-GB" dirty="0" smtClean="0"/>
          </a:p>
          <a:p>
            <a:pPr lvl="0"/>
            <a:endParaRPr lang="en-GB" dirty="0" smtClean="0"/>
          </a:p>
          <a:p>
            <a:pPr lvl="1"/>
            <a:r>
              <a:rPr lang="ro-RO" dirty="0" smtClean="0"/>
              <a:t>EEN va dezvolta o structură instituțională de bază, care poate coordona dezvoltarea sau participarea la acțiuni legate de acest obiectiv specific.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800" b="1" dirty="0" smtClean="0">
                <a:solidFill>
                  <a:schemeClr val="bg1"/>
                </a:solidFill>
              </a:rPr>
              <a:t>OS2.2: Îmbunătățirea condițiilor cadrului de politici de dezvoltare a IMM-urilor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z="3000" dirty="0" smtClean="0"/>
              <a:t>Identificarea a cel puțin </a:t>
            </a:r>
            <a:r>
              <a:rPr lang="ro-RO" sz="3000" b="1" dirty="0" smtClean="0">
                <a:solidFill>
                  <a:srgbClr val="000066"/>
                </a:solidFill>
              </a:rPr>
              <a:t>4 Acțiuni relevante pe an</a:t>
            </a:r>
            <a:r>
              <a:rPr lang="ro-RO" sz="3000" dirty="0" smtClean="0"/>
              <a:t>, din Planul de Lucru Anual; </a:t>
            </a:r>
            <a:endParaRPr lang="en-GB" sz="3000" dirty="0" smtClean="0"/>
          </a:p>
          <a:p>
            <a:pPr lvl="0"/>
            <a:r>
              <a:rPr lang="ro-RO" sz="3000" dirty="0" smtClean="0"/>
              <a:t>Trimiterea a cel puțin </a:t>
            </a:r>
            <a:r>
              <a:rPr lang="ro-RO" sz="3000" b="1" dirty="0" smtClean="0">
                <a:solidFill>
                  <a:srgbClr val="000066"/>
                </a:solidFill>
              </a:rPr>
              <a:t>2 propuneri pe an</a:t>
            </a:r>
            <a:r>
              <a:rPr lang="ro-RO" sz="3000" dirty="0" smtClean="0"/>
              <a:t>, ca răspuns la Solicitările de propuneri; </a:t>
            </a:r>
            <a:endParaRPr lang="en-GB" sz="3000" dirty="0" smtClean="0"/>
          </a:p>
          <a:p>
            <a:r>
              <a:rPr lang="ro-RO" sz="3000" dirty="0" smtClean="0"/>
              <a:t>Implementarea cu </a:t>
            </a:r>
            <a:r>
              <a:rPr lang="ro-RO" sz="3000" b="1" dirty="0" smtClean="0">
                <a:solidFill>
                  <a:srgbClr val="000066"/>
                </a:solidFill>
              </a:rPr>
              <a:t>succes</a:t>
            </a:r>
            <a:r>
              <a:rPr lang="ro-RO" sz="3000" dirty="0" smtClean="0"/>
              <a:t> a cel puțin 2 Acțiuni COSME legate de îmbunătățirea condițiilor cadrului </a:t>
            </a:r>
            <a:r>
              <a:rPr lang="ro-RO" sz="3000" dirty="0" smtClean="0"/>
              <a:t>până </a:t>
            </a:r>
            <a:r>
              <a:rPr lang="ro-RO" sz="3000" dirty="0" smtClean="0"/>
              <a:t>în 2020</a:t>
            </a:r>
            <a:endParaRPr lang="en-GB" sz="3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2800" b="1" dirty="0" smtClean="0">
                <a:solidFill>
                  <a:schemeClr val="bg1"/>
                </a:solidFill>
              </a:rPr>
              <a:t>OS2.3: Promovarea spiritului antreprenorial și a culturii antreprenoriale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ro-RO" sz="2800" dirty="0" smtClean="0"/>
              <a:t>Să asigure participarea Republicii Moldova la programul </a:t>
            </a:r>
            <a:r>
              <a:rPr lang="ro-RO" sz="2800" b="1" dirty="0" smtClean="0">
                <a:solidFill>
                  <a:srgbClr val="000066"/>
                </a:solidFill>
              </a:rPr>
              <a:t>Erasmus pentru Tineri Antreprenori</a:t>
            </a:r>
            <a:endParaRPr lang="en-GB" sz="2800" b="1" dirty="0" smtClean="0">
              <a:solidFill>
                <a:srgbClr val="000066"/>
              </a:solidFill>
            </a:endParaRPr>
          </a:p>
          <a:p>
            <a:pPr lvl="0" hangingPunct="0"/>
            <a:r>
              <a:rPr lang="ro-RO" sz="2800" dirty="0" smtClean="0"/>
              <a:t>Consolidarea în continuare a furnizării </a:t>
            </a:r>
            <a:r>
              <a:rPr lang="ro-RO" sz="2800" b="1" dirty="0" smtClean="0">
                <a:solidFill>
                  <a:srgbClr val="000066"/>
                </a:solidFill>
              </a:rPr>
              <a:t>educației antreprenoriale</a:t>
            </a:r>
            <a:r>
              <a:rPr lang="ro-RO" sz="2800" dirty="0" smtClean="0"/>
              <a:t> în formarea profesională, precum și în învățământul superior</a:t>
            </a:r>
            <a:endParaRPr lang="en-GB" sz="2800" dirty="0" smtClean="0"/>
          </a:p>
          <a:p>
            <a:pPr lvl="0" hangingPunct="0"/>
            <a:r>
              <a:rPr lang="ro-RO" sz="2800" dirty="0" smtClean="0"/>
              <a:t>Creșterea numărului de activități în </a:t>
            </a:r>
            <a:r>
              <a:rPr lang="ro-RO" sz="2800" b="1" dirty="0" smtClean="0">
                <a:solidFill>
                  <a:srgbClr val="000066"/>
                </a:solidFill>
              </a:rPr>
              <a:t>Săptămâna IMM-urilor </a:t>
            </a:r>
            <a:r>
              <a:rPr lang="ro-RO" sz="2800" dirty="0" smtClean="0"/>
              <a:t>cu 10% în fiecare an până în 2020.</a:t>
            </a:r>
            <a:endParaRPr lang="en-GB" sz="28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589</Words>
  <Application>Microsoft Office PowerPoint</Application>
  <PresentationFormat>On-screen Show (4:3)</PresentationFormat>
  <Paragraphs>76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Оформление по умолчанию</vt:lpstr>
      <vt:lpstr>COSME Planul Strategic 2020 și  Planul de Acţiuni 2015-2017  </vt:lpstr>
      <vt:lpstr>Scopul</vt:lpstr>
      <vt:lpstr>COSME document de concept</vt:lpstr>
      <vt:lpstr>Consecutivitatea măsurilor necesare</vt:lpstr>
      <vt:lpstr>Obiective Specifice - participării instituționale </vt:lpstr>
      <vt:lpstr>Obiective Specifice - rezultatele participării  </vt:lpstr>
      <vt:lpstr>Principalele scopuri strategice aferente OS2.1: Îmbunătățirea accesului la piețe </vt:lpstr>
      <vt:lpstr>OS2.2: Îmbunătățirea condițiilor cadrului de politici de dezvoltare a IMM-urilor</vt:lpstr>
      <vt:lpstr>OS2.3: Promovarea spiritului antreprenorial și a culturii antreprenoriale</vt:lpstr>
      <vt:lpstr>Conducerea Programului COSME </vt:lpstr>
      <vt:lpstr>2015</vt:lpstr>
      <vt:lpstr>2016</vt:lpstr>
      <vt:lpstr>2017</vt:lpstr>
      <vt:lpstr>Rețelei Întreprinderilor Europene (RIE)</vt:lpstr>
      <vt:lpstr>Răspunsul la cererile de propuneri și participarea la acțiunile COSME</vt:lpstr>
      <vt:lpstr>Planului de Acțiuni anual COSME</vt:lpstr>
      <vt:lpstr>Întrebări cheie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Santens, Philip</dc:creator>
  <cp:lastModifiedBy>o.popa</cp:lastModifiedBy>
  <cp:revision>120</cp:revision>
  <dcterms:created xsi:type="dcterms:W3CDTF">2006-04-11T17:55:40Z</dcterms:created>
  <dcterms:modified xsi:type="dcterms:W3CDTF">2014-12-04T07:37:26Z</dcterms:modified>
</cp:coreProperties>
</file>